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0" r:id="rId5"/>
    <p:sldId id="257" r:id="rId6"/>
    <p:sldId id="265" r:id="rId7"/>
    <p:sldId id="266" r:id="rId8"/>
    <p:sldId id="264" r:id="rId9"/>
    <p:sldId id="262" r:id="rId10"/>
    <p:sldId id="263"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A6A5AB9-E151-6C14-5179-418F28CD3D3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7D65D90C-1FBF-535A-E6A0-BF3039FA5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FA09FF48-144A-343F-19CD-2ABF6408F7F7}"/>
              </a:ext>
            </a:extLst>
          </p:cNvPr>
          <p:cNvSpPr>
            <a:spLocks noGrp="1"/>
          </p:cNvSpPr>
          <p:nvPr>
            <p:ph type="dt" sz="half" idx="10"/>
          </p:nvPr>
        </p:nvSpPr>
        <p:spPr/>
        <p:txBody>
          <a:bodyPr/>
          <a:lstStyle/>
          <a:p>
            <a:fld id="{38EE3769-C5BB-4CCA-B142-DF7A1CD85C47}" type="datetimeFigureOut">
              <a:rPr lang="el-GR" smtClean="0"/>
              <a:pPr/>
              <a:t>12/11/2023</a:t>
            </a:fld>
            <a:endParaRPr lang="el-GR"/>
          </a:p>
        </p:txBody>
      </p:sp>
      <p:sp>
        <p:nvSpPr>
          <p:cNvPr id="5" name="Θέση υποσέλιδου 4">
            <a:extLst>
              <a:ext uri="{FF2B5EF4-FFF2-40B4-BE49-F238E27FC236}">
                <a16:creationId xmlns:a16="http://schemas.microsoft.com/office/drawing/2014/main" xmlns="" id="{C14204D8-44A5-3C87-0050-4E4472CDBED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E7F7FBD-EB81-30AE-9A9B-20D9166ABD49}"/>
              </a:ext>
            </a:extLst>
          </p:cNvPr>
          <p:cNvSpPr>
            <a:spLocks noGrp="1"/>
          </p:cNvSpPr>
          <p:nvPr>
            <p:ph type="sldNum" sz="quarter" idx="12"/>
          </p:nvPr>
        </p:nvSpPr>
        <p:spPr/>
        <p:txBody>
          <a:bodyPr/>
          <a:lstStyle/>
          <a:p>
            <a:fld id="{19DCCF37-9015-4B09-95ED-D01B93E8B26F}" type="slidenum">
              <a:rPr lang="el-GR" smtClean="0"/>
              <a:pPr/>
              <a:t>‹#›</a:t>
            </a:fld>
            <a:endParaRPr lang="el-GR"/>
          </a:p>
        </p:txBody>
      </p:sp>
    </p:spTree>
    <p:extLst>
      <p:ext uri="{BB962C8B-B14F-4D97-AF65-F5344CB8AC3E}">
        <p14:creationId xmlns:p14="http://schemas.microsoft.com/office/powerpoint/2010/main" xmlns="" val="145741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E87C99-6C87-8010-6E54-872E954ED26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EE9335DB-44BF-8EE7-2536-D9983946ACB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43C2FDA8-5FAB-63CF-D0B5-8959B6A8564A}"/>
              </a:ext>
            </a:extLst>
          </p:cNvPr>
          <p:cNvSpPr>
            <a:spLocks noGrp="1"/>
          </p:cNvSpPr>
          <p:nvPr>
            <p:ph type="dt" sz="half" idx="10"/>
          </p:nvPr>
        </p:nvSpPr>
        <p:spPr/>
        <p:txBody>
          <a:bodyPr/>
          <a:lstStyle/>
          <a:p>
            <a:fld id="{38EE3769-C5BB-4CCA-B142-DF7A1CD85C47}" type="datetimeFigureOut">
              <a:rPr lang="el-GR" smtClean="0"/>
              <a:pPr/>
              <a:t>12/11/2023</a:t>
            </a:fld>
            <a:endParaRPr lang="el-GR"/>
          </a:p>
        </p:txBody>
      </p:sp>
      <p:sp>
        <p:nvSpPr>
          <p:cNvPr id="5" name="Θέση υποσέλιδου 4">
            <a:extLst>
              <a:ext uri="{FF2B5EF4-FFF2-40B4-BE49-F238E27FC236}">
                <a16:creationId xmlns:a16="http://schemas.microsoft.com/office/drawing/2014/main" xmlns="" id="{52E4FD51-2423-163A-DDCE-B0015E10D50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EC11E7C3-81EB-A96A-BCEE-3336B978D321}"/>
              </a:ext>
            </a:extLst>
          </p:cNvPr>
          <p:cNvSpPr>
            <a:spLocks noGrp="1"/>
          </p:cNvSpPr>
          <p:nvPr>
            <p:ph type="sldNum" sz="quarter" idx="12"/>
          </p:nvPr>
        </p:nvSpPr>
        <p:spPr/>
        <p:txBody>
          <a:bodyPr/>
          <a:lstStyle/>
          <a:p>
            <a:fld id="{19DCCF37-9015-4B09-95ED-D01B93E8B26F}" type="slidenum">
              <a:rPr lang="el-GR" smtClean="0"/>
              <a:pPr/>
              <a:t>‹#›</a:t>
            </a:fld>
            <a:endParaRPr lang="el-GR"/>
          </a:p>
        </p:txBody>
      </p:sp>
    </p:spTree>
    <p:extLst>
      <p:ext uri="{BB962C8B-B14F-4D97-AF65-F5344CB8AC3E}">
        <p14:creationId xmlns:p14="http://schemas.microsoft.com/office/powerpoint/2010/main" xmlns="" val="412717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7A62DE66-03E1-7C28-8763-DF2771AF7DB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3A06A0E2-2786-1ADF-E915-D08CDC672A0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93A5DF5A-12D2-2AEE-47ED-A62E90E538E0}"/>
              </a:ext>
            </a:extLst>
          </p:cNvPr>
          <p:cNvSpPr>
            <a:spLocks noGrp="1"/>
          </p:cNvSpPr>
          <p:nvPr>
            <p:ph type="dt" sz="half" idx="10"/>
          </p:nvPr>
        </p:nvSpPr>
        <p:spPr/>
        <p:txBody>
          <a:bodyPr/>
          <a:lstStyle/>
          <a:p>
            <a:fld id="{38EE3769-C5BB-4CCA-B142-DF7A1CD85C47}" type="datetimeFigureOut">
              <a:rPr lang="el-GR" smtClean="0"/>
              <a:pPr/>
              <a:t>12/11/2023</a:t>
            </a:fld>
            <a:endParaRPr lang="el-GR"/>
          </a:p>
        </p:txBody>
      </p:sp>
      <p:sp>
        <p:nvSpPr>
          <p:cNvPr id="5" name="Θέση υποσέλιδου 4">
            <a:extLst>
              <a:ext uri="{FF2B5EF4-FFF2-40B4-BE49-F238E27FC236}">
                <a16:creationId xmlns:a16="http://schemas.microsoft.com/office/drawing/2014/main" xmlns="" id="{3788CE8A-E267-9812-1916-A2CCCE21B46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E4E6053E-867F-C010-A7CD-9ABACD77C995}"/>
              </a:ext>
            </a:extLst>
          </p:cNvPr>
          <p:cNvSpPr>
            <a:spLocks noGrp="1"/>
          </p:cNvSpPr>
          <p:nvPr>
            <p:ph type="sldNum" sz="quarter" idx="12"/>
          </p:nvPr>
        </p:nvSpPr>
        <p:spPr/>
        <p:txBody>
          <a:bodyPr/>
          <a:lstStyle/>
          <a:p>
            <a:fld id="{19DCCF37-9015-4B09-95ED-D01B93E8B26F}" type="slidenum">
              <a:rPr lang="el-GR" smtClean="0"/>
              <a:pPr/>
              <a:t>‹#›</a:t>
            </a:fld>
            <a:endParaRPr lang="el-GR"/>
          </a:p>
        </p:txBody>
      </p:sp>
    </p:spTree>
    <p:extLst>
      <p:ext uri="{BB962C8B-B14F-4D97-AF65-F5344CB8AC3E}">
        <p14:creationId xmlns:p14="http://schemas.microsoft.com/office/powerpoint/2010/main" xmlns="" val="294009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B95BDEF-0652-861D-CC88-AA4A0A1A34E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8FBFA2A4-F429-5CF8-3E82-052FE712D0E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0618CBA9-EC3A-49A2-01FE-DFF350D688BD}"/>
              </a:ext>
            </a:extLst>
          </p:cNvPr>
          <p:cNvSpPr>
            <a:spLocks noGrp="1"/>
          </p:cNvSpPr>
          <p:nvPr>
            <p:ph type="dt" sz="half" idx="10"/>
          </p:nvPr>
        </p:nvSpPr>
        <p:spPr/>
        <p:txBody>
          <a:bodyPr/>
          <a:lstStyle/>
          <a:p>
            <a:fld id="{38EE3769-C5BB-4CCA-B142-DF7A1CD85C47}" type="datetimeFigureOut">
              <a:rPr lang="el-GR" smtClean="0"/>
              <a:pPr/>
              <a:t>12/11/2023</a:t>
            </a:fld>
            <a:endParaRPr lang="el-GR"/>
          </a:p>
        </p:txBody>
      </p:sp>
      <p:sp>
        <p:nvSpPr>
          <p:cNvPr id="5" name="Θέση υποσέλιδου 4">
            <a:extLst>
              <a:ext uri="{FF2B5EF4-FFF2-40B4-BE49-F238E27FC236}">
                <a16:creationId xmlns:a16="http://schemas.microsoft.com/office/drawing/2014/main" xmlns="" id="{2CC63CBE-4CDE-EDCE-D958-6C95FC0D5C3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320094CA-A023-BC7F-3638-89BBAA709082}"/>
              </a:ext>
            </a:extLst>
          </p:cNvPr>
          <p:cNvSpPr>
            <a:spLocks noGrp="1"/>
          </p:cNvSpPr>
          <p:nvPr>
            <p:ph type="sldNum" sz="quarter" idx="12"/>
          </p:nvPr>
        </p:nvSpPr>
        <p:spPr/>
        <p:txBody>
          <a:bodyPr/>
          <a:lstStyle/>
          <a:p>
            <a:fld id="{19DCCF37-9015-4B09-95ED-D01B93E8B26F}" type="slidenum">
              <a:rPr lang="el-GR" smtClean="0"/>
              <a:pPr/>
              <a:t>‹#›</a:t>
            </a:fld>
            <a:endParaRPr lang="el-GR"/>
          </a:p>
        </p:txBody>
      </p:sp>
    </p:spTree>
    <p:extLst>
      <p:ext uri="{BB962C8B-B14F-4D97-AF65-F5344CB8AC3E}">
        <p14:creationId xmlns:p14="http://schemas.microsoft.com/office/powerpoint/2010/main" xmlns="" val="18285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D7BB9DA-5475-0C80-4D2D-74A8EF9A6D4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60C0142C-D1DF-BCD3-62E4-4702DDE1B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5D9F13B7-52E4-829C-F6A5-B35F59225878}"/>
              </a:ext>
            </a:extLst>
          </p:cNvPr>
          <p:cNvSpPr>
            <a:spLocks noGrp="1"/>
          </p:cNvSpPr>
          <p:nvPr>
            <p:ph type="dt" sz="half" idx="10"/>
          </p:nvPr>
        </p:nvSpPr>
        <p:spPr/>
        <p:txBody>
          <a:bodyPr/>
          <a:lstStyle/>
          <a:p>
            <a:fld id="{38EE3769-C5BB-4CCA-B142-DF7A1CD85C47}" type="datetimeFigureOut">
              <a:rPr lang="el-GR" smtClean="0"/>
              <a:pPr/>
              <a:t>12/11/2023</a:t>
            </a:fld>
            <a:endParaRPr lang="el-GR"/>
          </a:p>
        </p:txBody>
      </p:sp>
      <p:sp>
        <p:nvSpPr>
          <p:cNvPr id="5" name="Θέση υποσέλιδου 4">
            <a:extLst>
              <a:ext uri="{FF2B5EF4-FFF2-40B4-BE49-F238E27FC236}">
                <a16:creationId xmlns:a16="http://schemas.microsoft.com/office/drawing/2014/main" xmlns="" id="{1493E320-0770-FB2F-14C2-A40FB545D4F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1F1EFF0A-DD83-868A-F8B7-F81BC191E2A4}"/>
              </a:ext>
            </a:extLst>
          </p:cNvPr>
          <p:cNvSpPr>
            <a:spLocks noGrp="1"/>
          </p:cNvSpPr>
          <p:nvPr>
            <p:ph type="sldNum" sz="quarter" idx="12"/>
          </p:nvPr>
        </p:nvSpPr>
        <p:spPr/>
        <p:txBody>
          <a:bodyPr/>
          <a:lstStyle/>
          <a:p>
            <a:fld id="{19DCCF37-9015-4B09-95ED-D01B93E8B26F}" type="slidenum">
              <a:rPr lang="el-GR" smtClean="0"/>
              <a:pPr/>
              <a:t>‹#›</a:t>
            </a:fld>
            <a:endParaRPr lang="el-GR"/>
          </a:p>
        </p:txBody>
      </p:sp>
    </p:spTree>
    <p:extLst>
      <p:ext uri="{BB962C8B-B14F-4D97-AF65-F5344CB8AC3E}">
        <p14:creationId xmlns:p14="http://schemas.microsoft.com/office/powerpoint/2010/main" xmlns="" val="11720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3AFCD0C-7A18-FCFC-8BEF-9583CDF275D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2EB8AAA8-8711-449F-0B6E-95F5AEF91C0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5CD8B086-3BF7-E987-3826-AF761934529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07018142-8FB8-7BD1-CD3D-DD701C68202F}"/>
              </a:ext>
            </a:extLst>
          </p:cNvPr>
          <p:cNvSpPr>
            <a:spLocks noGrp="1"/>
          </p:cNvSpPr>
          <p:nvPr>
            <p:ph type="dt" sz="half" idx="10"/>
          </p:nvPr>
        </p:nvSpPr>
        <p:spPr/>
        <p:txBody>
          <a:bodyPr/>
          <a:lstStyle/>
          <a:p>
            <a:fld id="{38EE3769-C5BB-4CCA-B142-DF7A1CD85C47}" type="datetimeFigureOut">
              <a:rPr lang="el-GR" smtClean="0"/>
              <a:pPr/>
              <a:t>12/11/2023</a:t>
            </a:fld>
            <a:endParaRPr lang="el-GR"/>
          </a:p>
        </p:txBody>
      </p:sp>
      <p:sp>
        <p:nvSpPr>
          <p:cNvPr id="6" name="Θέση υποσέλιδου 5">
            <a:extLst>
              <a:ext uri="{FF2B5EF4-FFF2-40B4-BE49-F238E27FC236}">
                <a16:creationId xmlns:a16="http://schemas.microsoft.com/office/drawing/2014/main" xmlns="" id="{06DF496A-6916-48F2-43F6-012EA56D541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F5510518-CEF6-C7E0-08E6-5528DB4A152D}"/>
              </a:ext>
            </a:extLst>
          </p:cNvPr>
          <p:cNvSpPr>
            <a:spLocks noGrp="1"/>
          </p:cNvSpPr>
          <p:nvPr>
            <p:ph type="sldNum" sz="quarter" idx="12"/>
          </p:nvPr>
        </p:nvSpPr>
        <p:spPr/>
        <p:txBody>
          <a:bodyPr/>
          <a:lstStyle/>
          <a:p>
            <a:fld id="{19DCCF37-9015-4B09-95ED-D01B93E8B26F}" type="slidenum">
              <a:rPr lang="el-GR" smtClean="0"/>
              <a:pPr/>
              <a:t>‹#›</a:t>
            </a:fld>
            <a:endParaRPr lang="el-GR"/>
          </a:p>
        </p:txBody>
      </p:sp>
    </p:spTree>
    <p:extLst>
      <p:ext uri="{BB962C8B-B14F-4D97-AF65-F5344CB8AC3E}">
        <p14:creationId xmlns:p14="http://schemas.microsoft.com/office/powerpoint/2010/main" xmlns="" val="292199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F0835F5-6906-A5D3-A546-15B1875E93C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14D495ED-6B37-908F-835C-8B3EF5268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89F64821-B947-3946-6677-80887091481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B7A93A52-608F-2919-2411-03F9E2B49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B0A7EAE5-3A31-C8C1-473D-13E3F52897F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5FCCB74E-CBA0-7912-C203-85074911F312}"/>
              </a:ext>
            </a:extLst>
          </p:cNvPr>
          <p:cNvSpPr>
            <a:spLocks noGrp="1"/>
          </p:cNvSpPr>
          <p:nvPr>
            <p:ph type="dt" sz="half" idx="10"/>
          </p:nvPr>
        </p:nvSpPr>
        <p:spPr/>
        <p:txBody>
          <a:bodyPr/>
          <a:lstStyle/>
          <a:p>
            <a:fld id="{38EE3769-C5BB-4CCA-B142-DF7A1CD85C47}" type="datetimeFigureOut">
              <a:rPr lang="el-GR" smtClean="0"/>
              <a:pPr/>
              <a:t>12/11/2023</a:t>
            </a:fld>
            <a:endParaRPr lang="el-GR"/>
          </a:p>
        </p:txBody>
      </p:sp>
      <p:sp>
        <p:nvSpPr>
          <p:cNvPr id="8" name="Θέση υποσέλιδου 7">
            <a:extLst>
              <a:ext uri="{FF2B5EF4-FFF2-40B4-BE49-F238E27FC236}">
                <a16:creationId xmlns:a16="http://schemas.microsoft.com/office/drawing/2014/main" xmlns="" id="{8CD21164-7B04-D925-78DA-B6476528821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0F27582D-ECCD-F725-3342-00999C49C8A7}"/>
              </a:ext>
            </a:extLst>
          </p:cNvPr>
          <p:cNvSpPr>
            <a:spLocks noGrp="1"/>
          </p:cNvSpPr>
          <p:nvPr>
            <p:ph type="sldNum" sz="quarter" idx="12"/>
          </p:nvPr>
        </p:nvSpPr>
        <p:spPr/>
        <p:txBody>
          <a:bodyPr/>
          <a:lstStyle/>
          <a:p>
            <a:fld id="{19DCCF37-9015-4B09-95ED-D01B93E8B26F}" type="slidenum">
              <a:rPr lang="el-GR" smtClean="0"/>
              <a:pPr/>
              <a:t>‹#›</a:t>
            </a:fld>
            <a:endParaRPr lang="el-GR"/>
          </a:p>
        </p:txBody>
      </p:sp>
    </p:spTree>
    <p:extLst>
      <p:ext uri="{BB962C8B-B14F-4D97-AF65-F5344CB8AC3E}">
        <p14:creationId xmlns:p14="http://schemas.microsoft.com/office/powerpoint/2010/main" xmlns="" val="94206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818DB17-CAC9-9604-3CC1-9B0371AB332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864D8D42-D005-B255-25E8-47E2FDC728BB}"/>
              </a:ext>
            </a:extLst>
          </p:cNvPr>
          <p:cNvSpPr>
            <a:spLocks noGrp="1"/>
          </p:cNvSpPr>
          <p:nvPr>
            <p:ph type="dt" sz="half" idx="10"/>
          </p:nvPr>
        </p:nvSpPr>
        <p:spPr/>
        <p:txBody>
          <a:bodyPr/>
          <a:lstStyle/>
          <a:p>
            <a:fld id="{38EE3769-C5BB-4CCA-B142-DF7A1CD85C47}" type="datetimeFigureOut">
              <a:rPr lang="el-GR" smtClean="0"/>
              <a:pPr/>
              <a:t>12/11/2023</a:t>
            </a:fld>
            <a:endParaRPr lang="el-GR"/>
          </a:p>
        </p:txBody>
      </p:sp>
      <p:sp>
        <p:nvSpPr>
          <p:cNvPr id="4" name="Θέση υποσέλιδου 3">
            <a:extLst>
              <a:ext uri="{FF2B5EF4-FFF2-40B4-BE49-F238E27FC236}">
                <a16:creationId xmlns:a16="http://schemas.microsoft.com/office/drawing/2014/main" xmlns="" id="{1FF486F3-060B-37A9-A8FC-A8F99CFB25C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C55172EA-DA30-A022-582F-5DFC280FD5F7}"/>
              </a:ext>
            </a:extLst>
          </p:cNvPr>
          <p:cNvSpPr>
            <a:spLocks noGrp="1"/>
          </p:cNvSpPr>
          <p:nvPr>
            <p:ph type="sldNum" sz="quarter" idx="12"/>
          </p:nvPr>
        </p:nvSpPr>
        <p:spPr/>
        <p:txBody>
          <a:bodyPr/>
          <a:lstStyle/>
          <a:p>
            <a:fld id="{19DCCF37-9015-4B09-95ED-D01B93E8B26F}" type="slidenum">
              <a:rPr lang="el-GR" smtClean="0"/>
              <a:pPr/>
              <a:t>‹#›</a:t>
            </a:fld>
            <a:endParaRPr lang="el-GR"/>
          </a:p>
        </p:txBody>
      </p:sp>
    </p:spTree>
    <p:extLst>
      <p:ext uri="{BB962C8B-B14F-4D97-AF65-F5344CB8AC3E}">
        <p14:creationId xmlns:p14="http://schemas.microsoft.com/office/powerpoint/2010/main" xmlns="" val="34886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B509AD39-E641-1478-F92C-E34C03DC453D}"/>
              </a:ext>
            </a:extLst>
          </p:cNvPr>
          <p:cNvSpPr>
            <a:spLocks noGrp="1"/>
          </p:cNvSpPr>
          <p:nvPr>
            <p:ph type="dt" sz="half" idx="10"/>
          </p:nvPr>
        </p:nvSpPr>
        <p:spPr/>
        <p:txBody>
          <a:bodyPr/>
          <a:lstStyle/>
          <a:p>
            <a:fld id="{38EE3769-C5BB-4CCA-B142-DF7A1CD85C47}" type="datetimeFigureOut">
              <a:rPr lang="el-GR" smtClean="0"/>
              <a:pPr/>
              <a:t>12/11/2023</a:t>
            </a:fld>
            <a:endParaRPr lang="el-GR"/>
          </a:p>
        </p:txBody>
      </p:sp>
      <p:sp>
        <p:nvSpPr>
          <p:cNvPr id="3" name="Θέση υποσέλιδου 2">
            <a:extLst>
              <a:ext uri="{FF2B5EF4-FFF2-40B4-BE49-F238E27FC236}">
                <a16:creationId xmlns:a16="http://schemas.microsoft.com/office/drawing/2014/main" xmlns="" id="{D489C8C9-0DBC-478D-1DAB-F715A122219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935295B0-9AD3-D027-74EC-095FC63C506D}"/>
              </a:ext>
            </a:extLst>
          </p:cNvPr>
          <p:cNvSpPr>
            <a:spLocks noGrp="1"/>
          </p:cNvSpPr>
          <p:nvPr>
            <p:ph type="sldNum" sz="quarter" idx="12"/>
          </p:nvPr>
        </p:nvSpPr>
        <p:spPr/>
        <p:txBody>
          <a:bodyPr/>
          <a:lstStyle/>
          <a:p>
            <a:fld id="{19DCCF37-9015-4B09-95ED-D01B93E8B26F}" type="slidenum">
              <a:rPr lang="el-GR" smtClean="0"/>
              <a:pPr/>
              <a:t>‹#›</a:t>
            </a:fld>
            <a:endParaRPr lang="el-GR"/>
          </a:p>
        </p:txBody>
      </p:sp>
    </p:spTree>
    <p:extLst>
      <p:ext uri="{BB962C8B-B14F-4D97-AF65-F5344CB8AC3E}">
        <p14:creationId xmlns:p14="http://schemas.microsoft.com/office/powerpoint/2010/main" xmlns="" val="156494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CD0B9FC-A140-DEA3-1CFB-37AEF383EF8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F75B0B2E-D8DB-C937-E0F6-C1632380B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ADC000CF-FF77-2EF8-D4D4-64E4CB0FA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1963A678-1DC9-0A85-ADBE-E5717D9179EF}"/>
              </a:ext>
            </a:extLst>
          </p:cNvPr>
          <p:cNvSpPr>
            <a:spLocks noGrp="1"/>
          </p:cNvSpPr>
          <p:nvPr>
            <p:ph type="dt" sz="half" idx="10"/>
          </p:nvPr>
        </p:nvSpPr>
        <p:spPr/>
        <p:txBody>
          <a:bodyPr/>
          <a:lstStyle/>
          <a:p>
            <a:fld id="{38EE3769-C5BB-4CCA-B142-DF7A1CD85C47}" type="datetimeFigureOut">
              <a:rPr lang="el-GR" smtClean="0"/>
              <a:pPr/>
              <a:t>12/11/2023</a:t>
            </a:fld>
            <a:endParaRPr lang="el-GR"/>
          </a:p>
        </p:txBody>
      </p:sp>
      <p:sp>
        <p:nvSpPr>
          <p:cNvPr id="6" name="Θέση υποσέλιδου 5">
            <a:extLst>
              <a:ext uri="{FF2B5EF4-FFF2-40B4-BE49-F238E27FC236}">
                <a16:creationId xmlns:a16="http://schemas.microsoft.com/office/drawing/2014/main" xmlns="" id="{06596FAF-7CB2-DFDD-52B5-1A746055735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6307176C-3C41-69A4-54CB-C1CCF8C337DE}"/>
              </a:ext>
            </a:extLst>
          </p:cNvPr>
          <p:cNvSpPr>
            <a:spLocks noGrp="1"/>
          </p:cNvSpPr>
          <p:nvPr>
            <p:ph type="sldNum" sz="quarter" idx="12"/>
          </p:nvPr>
        </p:nvSpPr>
        <p:spPr/>
        <p:txBody>
          <a:bodyPr/>
          <a:lstStyle/>
          <a:p>
            <a:fld id="{19DCCF37-9015-4B09-95ED-D01B93E8B26F}" type="slidenum">
              <a:rPr lang="el-GR" smtClean="0"/>
              <a:pPr/>
              <a:t>‹#›</a:t>
            </a:fld>
            <a:endParaRPr lang="el-GR"/>
          </a:p>
        </p:txBody>
      </p:sp>
    </p:spTree>
    <p:extLst>
      <p:ext uri="{BB962C8B-B14F-4D97-AF65-F5344CB8AC3E}">
        <p14:creationId xmlns:p14="http://schemas.microsoft.com/office/powerpoint/2010/main" xmlns="" val="117921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F576E11-F929-D75D-AAA5-E58EADC92B3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5EEED589-1465-EB69-FC84-E8A21E39B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5936F761-087C-7864-84A8-DFD634DDA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E33D9334-BBBC-8CC8-62CF-4B09B02AF7A2}"/>
              </a:ext>
            </a:extLst>
          </p:cNvPr>
          <p:cNvSpPr>
            <a:spLocks noGrp="1"/>
          </p:cNvSpPr>
          <p:nvPr>
            <p:ph type="dt" sz="half" idx="10"/>
          </p:nvPr>
        </p:nvSpPr>
        <p:spPr/>
        <p:txBody>
          <a:bodyPr/>
          <a:lstStyle/>
          <a:p>
            <a:fld id="{38EE3769-C5BB-4CCA-B142-DF7A1CD85C47}" type="datetimeFigureOut">
              <a:rPr lang="el-GR" smtClean="0"/>
              <a:pPr/>
              <a:t>12/11/2023</a:t>
            </a:fld>
            <a:endParaRPr lang="el-GR"/>
          </a:p>
        </p:txBody>
      </p:sp>
      <p:sp>
        <p:nvSpPr>
          <p:cNvPr id="6" name="Θέση υποσέλιδου 5">
            <a:extLst>
              <a:ext uri="{FF2B5EF4-FFF2-40B4-BE49-F238E27FC236}">
                <a16:creationId xmlns:a16="http://schemas.microsoft.com/office/drawing/2014/main" xmlns="" id="{954F53EB-943E-ADC2-5A09-1171CFBE549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FE51ECD2-A804-0FF1-74C1-8BDAC321BDAB}"/>
              </a:ext>
            </a:extLst>
          </p:cNvPr>
          <p:cNvSpPr>
            <a:spLocks noGrp="1"/>
          </p:cNvSpPr>
          <p:nvPr>
            <p:ph type="sldNum" sz="quarter" idx="12"/>
          </p:nvPr>
        </p:nvSpPr>
        <p:spPr/>
        <p:txBody>
          <a:bodyPr/>
          <a:lstStyle/>
          <a:p>
            <a:fld id="{19DCCF37-9015-4B09-95ED-D01B93E8B26F}" type="slidenum">
              <a:rPr lang="el-GR" smtClean="0"/>
              <a:pPr/>
              <a:t>‹#›</a:t>
            </a:fld>
            <a:endParaRPr lang="el-GR"/>
          </a:p>
        </p:txBody>
      </p:sp>
    </p:spTree>
    <p:extLst>
      <p:ext uri="{BB962C8B-B14F-4D97-AF65-F5344CB8AC3E}">
        <p14:creationId xmlns:p14="http://schemas.microsoft.com/office/powerpoint/2010/main" xmlns="" val="239528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2A63C911-9C32-02FC-4CD4-2225C10C6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82E0672C-AAFE-08C8-D337-F9C36D44E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94B8FE10-AD23-088F-C6E3-4151AA907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E3769-C5BB-4CCA-B142-DF7A1CD85C47}" type="datetimeFigureOut">
              <a:rPr lang="el-GR" smtClean="0"/>
              <a:pPr/>
              <a:t>12/11/2023</a:t>
            </a:fld>
            <a:endParaRPr lang="el-GR"/>
          </a:p>
        </p:txBody>
      </p:sp>
      <p:sp>
        <p:nvSpPr>
          <p:cNvPr id="5" name="Θέση υποσέλιδου 4">
            <a:extLst>
              <a:ext uri="{FF2B5EF4-FFF2-40B4-BE49-F238E27FC236}">
                <a16:creationId xmlns:a16="http://schemas.microsoft.com/office/drawing/2014/main" xmlns="" id="{A51C0038-D296-7C56-6210-183FC3130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DFC5DEE5-15DC-26A4-EBA5-F632F8BCF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CCF37-9015-4B09-95ED-D01B93E8B26F}" type="slidenum">
              <a:rPr lang="el-GR" smtClean="0"/>
              <a:pPr/>
              <a:t>‹#›</a:t>
            </a:fld>
            <a:endParaRPr lang="el-GR"/>
          </a:p>
        </p:txBody>
      </p:sp>
    </p:spTree>
    <p:extLst>
      <p:ext uri="{BB962C8B-B14F-4D97-AF65-F5344CB8AC3E}">
        <p14:creationId xmlns:p14="http://schemas.microsoft.com/office/powerpoint/2010/main" xmlns="" val="3442383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6C51342-2231-778F-D106-8AAA701CC5AF}"/>
              </a:ext>
            </a:extLst>
          </p:cNvPr>
          <p:cNvSpPr>
            <a:spLocks noGrp="1"/>
          </p:cNvSpPr>
          <p:nvPr>
            <p:ph type="ctrTitle"/>
          </p:nvPr>
        </p:nvSpPr>
        <p:spPr/>
        <p:txBody>
          <a:bodyPr/>
          <a:lstStyle/>
          <a:p>
            <a:r>
              <a:rPr lang="el-GR" dirty="0" smtClean="0"/>
              <a:t>Οι επιπτώσεις </a:t>
            </a:r>
            <a:r>
              <a:rPr lang="el-GR" dirty="0"/>
              <a:t>της κλιματικής αλλαγής</a:t>
            </a:r>
          </a:p>
        </p:txBody>
      </p:sp>
      <p:sp>
        <p:nvSpPr>
          <p:cNvPr id="3" name="Υπότιτλος 2">
            <a:extLst>
              <a:ext uri="{FF2B5EF4-FFF2-40B4-BE49-F238E27FC236}">
                <a16:creationId xmlns:a16="http://schemas.microsoft.com/office/drawing/2014/main" xmlns="" id="{1D5F85C7-EC06-8999-2C80-828FF836800F}"/>
              </a:ext>
            </a:extLst>
          </p:cNvPr>
          <p:cNvSpPr>
            <a:spLocks noGrp="1"/>
          </p:cNvSpPr>
          <p:nvPr>
            <p:ph type="subTitle" idx="1"/>
          </p:nvPr>
        </p:nvSpPr>
        <p:spPr/>
        <p:txBody>
          <a:bodyPr/>
          <a:lstStyle/>
          <a:p>
            <a:r>
              <a:rPr lang="el-GR" dirty="0"/>
              <a:t>Γιάννης Καραχάλιος</a:t>
            </a:r>
          </a:p>
        </p:txBody>
      </p:sp>
    </p:spTree>
    <p:extLst>
      <p:ext uri="{BB962C8B-B14F-4D97-AF65-F5344CB8AC3E}">
        <p14:creationId xmlns:p14="http://schemas.microsoft.com/office/powerpoint/2010/main" xmlns="" val="153449713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64311EF-93A5-DB77-42A4-AB14B1FEA453}"/>
              </a:ext>
            </a:extLst>
          </p:cNvPr>
          <p:cNvSpPr>
            <a:spLocks noGrp="1"/>
          </p:cNvSpPr>
          <p:nvPr>
            <p:ph type="title"/>
          </p:nvPr>
        </p:nvSpPr>
        <p:spPr/>
        <p:txBody>
          <a:bodyPr/>
          <a:lstStyle/>
          <a:p>
            <a:r>
              <a:rPr lang="el-GR" dirty="0" smtClean="0"/>
              <a:t>Το κλίμα </a:t>
            </a:r>
            <a:r>
              <a:rPr lang="el-GR" dirty="0"/>
              <a:t>στο παρελθόν και σήμερα</a:t>
            </a:r>
          </a:p>
        </p:txBody>
      </p:sp>
      <p:pic>
        <p:nvPicPr>
          <p:cNvPr id="4" name="Θέση περιεχομένου 3">
            <a:extLst>
              <a:ext uri="{FF2B5EF4-FFF2-40B4-BE49-F238E27FC236}">
                <a16:creationId xmlns:a16="http://schemas.microsoft.com/office/drawing/2014/main" xmlns="" id="{B0807886-33B0-0321-0CE7-FBB5230DECB9}"/>
              </a:ext>
            </a:extLst>
          </p:cNvPr>
          <p:cNvPicPr>
            <a:picLocks noGrp="1" noChangeAspect="1"/>
          </p:cNvPicPr>
          <p:nvPr>
            <p:ph sz="half" idx="1"/>
          </p:nvPr>
        </p:nvPicPr>
        <p:blipFill>
          <a:blip r:embed="rId2"/>
          <a:stretch>
            <a:fillRect/>
          </a:stretch>
        </p:blipFill>
        <p:spPr>
          <a:xfrm>
            <a:off x="838200" y="2539687"/>
            <a:ext cx="5181600" cy="2923214"/>
          </a:xfrm>
          <a:prstGeom prst="rect">
            <a:avLst/>
          </a:prstGeom>
        </p:spPr>
      </p:pic>
      <p:pic>
        <p:nvPicPr>
          <p:cNvPr id="6" name="Θέση περιεχομένου 5">
            <a:extLst>
              <a:ext uri="{FF2B5EF4-FFF2-40B4-BE49-F238E27FC236}">
                <a16:creationId xmlns:a16="http://schemas.microsoft.com/office/drawing/2014/main" xmlns="" id="{83521B92-6B6E-6DB0-EC29-788D76ADF66F}"/>
              </a:ext>
            </a:extLst>
          </p:cNvPr>
          <p:cNvPicPr>
            <a:picLocks noGrp="1" noChangeAspect="1"/>
          </p:cNvPicPr>
          <p:nvPr>
            <p:ph sz="half" idx="2"/>
          </p:nvPr>
        </p:nvPicPr>
        <p:blipFill>
          <a:blip r:embed="rId3"/>
          <a:stretch>
            <a:fillRect/>
          </a:stretch>
        </p:blipFill>
        <p:spPr>
          <a:xfrm>
            <a:off x="7124700" y="2539687"/>
            <a:ext cx="3943350" cy="2923214"/>
          </a:xfrm>
          <a:prstGeom prst="rect">
            <a:avLst/>
          </a:prstGeom>
        </p:spPr>
      </p:pic>
    </p:spTree>
    <p:extLst>
      <p:ext uri="{BB962C8B-B14F-4D97-AF65-F5344CB8AC3E}">
        <p14:creationId xmlns:p14="http://schemas.microsoft.com/office/powerpoint/2010/main" xmlns="" val="2119093973"/>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E6032FA4-14CB-30ED-C414-708865B60D2F}"/>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  </a:t>
            </a:r>
            <a:r>
              <a:rPr lang="en-US" sz="5400" dirty="0" err="1"/>
              <a:t>κλιμ</a:t>
            </a:r>
            <a:r>
              <a:rPr lang="en-US" sz="5400" dirty="0"/>
              <a:t>ατική αλλαγή</a:t>
            </a:r>
          </a:p>
        </p:txBody>
      </p:sp>
      <p:sp>
        <p:nvSpPr>
          <p:cNvPr id="17"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xmlns="" id="{8FA1698D-8403-03C8-5CDD-F24325ECC3F3}"/>
              </a:ext>
            </a:extLst>
          </p:cNvPr>
          <p:cNvPicPr>
            <a:picLocks noGrp="1" noChangeAspect="1"/>
          </p:cNvPicPr>
          <p:nvPr>
            <p:ph idx="1"/>
          </p:nvPr>
        </p:nvPicPr>
        <p:blipFill rotWithShape="1">
          <a:blip r:embed="rId2"/>
          <a:srcRect t="4134" r="2" b="2533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xmlns="" val="13996828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3B75D9A-4FA1-EC6E-48B6-EE96A8C5F2D5}"/>
              </a:ext>
            </a:extLst>
          </p:cNvPr>
          <p:cNvSpPr>
            <a:spLocks noGrp="1"/>
          </p:cNvSpPr>
          <p:nvPr>
            <p:ph type="title"/>
          </p:nvPr>
        </p:nvSpPr>
        <p:spPr/>
        <p:txBody>
          <a:bodyPr/>
          <a:lstStyle/>
          <a:p>
            <a:r>
              <a:rPr lang="el-GR" dirty="0" smtClean="0"/>
              <a:t>Τι σημαίνει </a:t>
            </a:r>
            <a:r>
              <a:rPr lang="el-GR" dirty="0"/>
              <a:t>κλιματική αλλαγή</a:t>
            </a:r>
          </a:p>
        </p:txBody>
      </p:sp>
      <p:sp>
        <p:nvSpPr>
          <p:cNvPr id="3" name="Θέση περιεχομένου 2">
            <a:extLst>
              <a:ext uri="{FF2B5EF4-FFF2-40B4-BE49-F238E27FC236}">
                <a16:creationId xmlns:a16="http://schemas.microsoft.com/office/drawing/2014/main" xmlns="" id="{FC399904-F2FE-A65E-ABB1-0EE1365B95D5}"/>
              </a:ext>
            </a:extLst>
          </p:cNvPr>
          <p:cNvSpPr>
            <a:spLocks noGrp="1"/>
          </p:cNvSpPr>
          <p:nvPr>
            <p:ph idx="1"/>
          </p:nvPr>
        </p:nvSpPr>
        <p:spPr/>
        <p:txBody>
          <a:bodyPr>
            <a:normAutofit fontScale="92500" lnSpcReduction="10000"/>
          </a:bodyPr>
          <a:lstStyle/>
          <a:p>
            <a:r>
              <a:rPr lang="el-GR" dirty="0"/>
              <a:t>Με τον όρο κλιματική αλλαγή αναφερόμαστε στη μεταβολή του παγκοσμίου κλίματος και ειδικότερα σε μεταβολές των μετεωρολογικών συνθηκών που εκτείνονται σε μεγάλη χρονική κλίμακα. Τέτοιου τύπου μεταβολές περιλαμβάνουν στατιστικά σημαντικές διακυμάνσεις ως προς τη μέση κατάσταση του κλίματος ή τη μεταβλητότητά του, που εκτείνονται σε βάθος χρόνου δεκαετιών ή περισσότερων ακόμα ετών. Οι κλιματικές αλλαγές οφείλονται σε φυσικές διαδικασίες, καθώς και σε ανθρώπινες δραστηριότητες με επιπτώσεις στο κλίμα, όπως η τροποποίηση της σύνθεσης της ατμόσφαιρας. Στη Σύμβαση-Πλαίσιο των Ηνωμένων Εθνών για τις Κλιματικές Μεταβολές (UNFCC), η κλιματική αλλαγή ορίζεται ειδικότερα ως η μεταβολή στο κλίμα που οφείλεται άμεσα ή έμμεσα σε ανθρώπινες δραστηριότητες, διακρίνοντας τον όρο από την κλιματική μεταβλητότητα που έχει φυσικά αίτια.</a:t>
            </a:r>
          </a:p>
        </p:txBody>
      </p:sp>
    </p:spTree>
    <p:extLst>
      <p:ext uri="{BB962C8B-B14F-4D97-AF65-F5344CB8AC3E}">
        <p14:creationId xmlns:p14="http://schemas.microsoft.com/office/powerpoint/2010/main" xmlns="" val="301462738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8F92100-FD26-C748-A1E2-295AB5801CFC}"/>
              </a:ext>
            </a:extLst>
          </p:cNvPr>
          <p:cNvSpPr>
            <a:spLocks noGrp="1"/>
          </p:cNvSpPr>
          <p:nvPr>
            <p:ph type="title"/>
          </p:nvPr>
        </p:nvSpPr>
        <p:spPr/>
        <p:txBody>
          <a:bodyPr/>
          <a:lstStyle/>
          <a:p>
            <a:r>
              <a:rPr lang="el-GR" dirty="0"/>
              <a:t>Αίτια της κλιματικής αλλαγής</a:t>
            </a:r>
          </a:p>
        </p:txBody>
      </p:sp>
      <p:sp>
        <p:nvSpPr>
          <p:cNvPr id="3" name="Θέση περιεχομένου 2">
            <a:extLst>
              <a:ext uri="{FF2B5EF4-FFF2-40B4-BE49-F238E27FC236}">
                <a16:creationId xmlns:a16="http://schemas.microsoft.com/office/drawing/2014/main" xmlns="" id="{34C947D2-8D12-3700-76AF-A7FFE48B1773}"/>
              </a:ext>
            </a:extLst>
          </p:cNvPr>
          <p:cNvSpPr>
            <a:spLocks noGrp="1"/>
          </p:cNvSpPr>
          <p:nvPr>
            <p:ph idx="1"/>
          </p:nvPr>
        </p:nvSpPr>
        <p:spPr/>
        <p:txBody>
          <a:bodyPr>
            <a:normAutofit fontScale="92500" lnSpcReduction="10000"/>
          </a:bodyPr>
          <a:lstStyle/>
          <a:p>
            <a:r>
              <a:rPr lang="el-GR" dirty="0"/>
              <a:t>Το 2021 σηματοδότησε μια καμπή στον τρόπο με τον οποίο βλέπουμε το ζήτημα την κλιματικής αλλαγής, έχοντας βιώσει ακραία ζέστη, δασικές πυρκαγιές, πλημμύρες, καταιγίδες και ξηρασία – όλα εν μέσω πανδημία. Σύμφωνα με τον ΟΗΕ, τα ορυκτά καύσιμα –άνθρακας, πετρέλαιο και αέριο– συμβάλλουν μακράν περισσότερο στην κλιματική αλλαγή, αντιπροσωπεύοντας πάνω από 75% των παγκόσμιων εκπομπών αερίων του θερμοκηπίου και σχεδόν 90% όλων των εκπομπών διοξειδίου του άνθρακας. Καθώς οι εκπομπές αερίων του θερμοκηπίου καλύπτουν τη Γη, παγιδεύουν τη θερμότητα του ήλιου. Αυτό οδηγεί στην υπερθέρμανση του πλανήτη και στην κλιματική αλλαγή. Ο κόσμος θερμαίνεται τώρα πιο γρήγορα από οποιοδήποτε άλλο χρονικό σημείο της καταγεγραμμένης ιστορίας.</a:t>
            </a:r>
          </a:p>
        </p:txBody>
      </p:sp>
    </p:spTree>
    <p:extLst>
      <p:ext uri="{BB962C8B-B14F-4D97-AF65-F5344CB8AC3E}">
        <p14:creationId xmlns:p14="http://schemas.microsoft.com/office/powerpoint/2010/main" xmlns="" val="177756249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022BDE4A-8A20-4A69-9C5A-581C82036A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CD830184-A3F0-A18B-3E0C-72F9150471EA}"/>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u="sng" kern="1200" dirty="0">
                <a:latin typeface="+mj-lt"/>
                <a:ea typeface="+mj-ea"/>
                <a:cs typeface="+mj-cs"/>
              </a:rPr>
              <a:t>Ξηρασία </a:t>
            </a:r>
          </a:p>
        </p:txBody>
      </p:sp>
      <p:pic>
        <p:nvPicPr>
          <p:cNvPr id="6" name="Θέση περιεχομένου 5">
            <a:extLst>
              <a:ext uri="{FF2B5EF4-FFF2-40B4-BE49-F238E27FC236}">
                <a16:creationId xmlns:a16="http://schemas.microsoft.com/office/drawing/2014/main" xmlns="" id="{2003A852-4DF0-5F6D-2DBF-B2F70AD56ACE}"/>
              </a:ext>
            </a:extLst>
          </p:cNvPr>
          <p:cNvPicPr>
            <a:picLocks noGrp="1" noChangeAspect="1"/>
          </p:cNvPicPr>
          <p:nvPr>
            <p:ph sz="half" idx="1"/>
          </p:nvPr>
        </p:nvPicPr>
        <p:blipFill rotWithShape="1">
          <a:blip r:embed="rId2"/>
          <a:srcRect l="1743" r="-2" b="-2"/>
          <a:stretch/>
        </p:blipFill>
        <p:spPr>
          <a:xfrm>
            <a:off x="198741" y="2410448"/>
            <a:ext cx="5803323" cy="3890357"/>
          </a:xfrm>
          <a:prstGeom prst="rect">
            <a:avLst/>
          </a:prstGeom>
        </p:spPr>
      </p:pic>
      <p:pic>
        <p:nvPicPr>
          <p:cNvPr id="8" name="Θέση περιεχομένου 7" descr="Εικόνα που περιέχει έδαφος, ουρανός, σύννεφο, εξωτερικός χώρος/ύπαιθρος&#10;&#10;Περιγραφή που δημιουργήθηκε αυτόματα">
            <a:extLst>
              <a:ext uri="{FF2B5EF4-FFF2-40B4-BE49-F238E27FC236}">
                <a16:creationId xmlns:a16="http://schemas.microsoft.com/office/drawing/2014/main" xmlns="" id="{6C605C0B-C078-358C-7054-8688B9C085BD}"/>
              </a:ext>
            </a:extLst>
          </p:cNvPr>
          <p:cNvPicPr>
            <a:picLocks noGrp="1" noChangeAspect="1"/>
          </p:cNvPicPr>
          <p:nvPr>
            <p:ph sz="half" idx="2"/>
          </p:nvPr>
        </p:nvPicPr>
        <p:blipFill rotWithShape="1">
          <a:blip r:embed="rId3"/>
          <a:srcRect l="14323" r="11835" b="-1"/>
          <a:stretch/>
        </p:blipFill>
        <p:spPr>
          <a:xfrm>
            <a:off x="6189934" y="2410448"/>
            <a:ext cx="5803323" cy="3890357"/>
          </a:xfrm>
          <a:prstGeom prst="rect">
            <a:avLst/>
          </a:prstGeom>
        </p:spPr>
      </p:pic>
    </p:spTree>
    <p:extLst>
      <p:ext uri="{BB962C8B-B14F-4D97-AF65-F5344CB8AC3E}">
        <p14:creationId xmlns:p14="http://schemas.microsoft.com/office/powerpoint/2010/main" xmlns="" val="185215293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22BDE4A-8A20-4A69-9C5A-581C82036A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BCA92208-EDA9-C00B-7217-C952A07A5E55}"/>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u="sng" kern="1200" dirty="0">
                <a:solidFill>
                  <a:srgbClr val="FF0000"/>
                </a:solidFill>
                <a:latin typeface="+mj-lt"/>
                <a:ea typeface="+mj-ea"/>
                <a:cs typeface="+mj-cs"/>
              </a:rPr>
              <a:t>Πυρκαγιές </a:t>
            </a:r>
          </a:p>
        </p:txBody>
      </p:sp>
      <p:pic>
        <p:nvPicPr>
          <p:cNvPr id="6" name="Θέση περιεχομένου 5">
            <a:extLst>
              <a:ext uri="{FF2B5EF4-FFF2-40B4-BE49-F238E27FC236}">
                <a16:creationId xmlns:a16="http://schemas.microsoft.com/office/drawing/2014/main" xmlns="" id="{57030883-5C67-6273-4019-889E9C524F80}"/>
              </a:ext>
            </a:extLst>
          </p:cNvPr>
          <p:cNvPicPr>
            <a:picLocks noGrp="1" noChangeAspect="1"/>
          </p:cNvPicPr>
          <p:nvPr>
            <p:ph sz="half" idx="2"/>
          </p:nvPr>
        </p:nvPicPr>
        <p:blipFill rotWithShape="1">
          <a:blip r:embed="rId2"/>
          <a:srcRect r="16088" b="-3"/>
          <a:stretch/>
        </p:blipFill>
        <p:spPr>
          <a:xfrm>
            <a:off x="198741" y="2410448"/>
            <a:ext cx="5803323" cy="3890357"/>
          </a:xfrm>
          <a:prstGeom prst="rect">
            <a:avLst/>
          </a:prstGeom>
        </p:spPr>
      </p:pic>
      <p:pic>
        <p:nvPicPr>
          <p:cNvPr id="4" name="Θέση περιεχομένου 3">
            <a:extLst>
              <a:ext uri="{FF2B5EF4-FFF2-40B4-BE49-F238E27FC236}">
                <a16:creationId xmlns:a16="http://schemas.microsoft.com/office/drawing/2014/main" xmlns="" id="{830EBF4B-BDA8-A006-0EE5-D485DEA355B5}"/>
              </a:ext>
            </a:extLst>
          </p:cNvPr>
          <p:cNvPicPr>
            <a:picLocks noGrp="1" noChangeAspect="1"/>
          </p:cNvPicPr>
          <p:nvPr>
            <p:ph sz="half" idx="1"/>
          </p:nvPr>
        </p:nvPicPr>
        <p:blipFill rotWithShape="1">
          <a:blip r:embed="rId3"/>
          <a:srcRect l="13113" r="3166" b="-2"/>
          <a:stretch/>
        </p:blipFill>
        <p:spPr>
          <a:xfrm>
            <a:off x="6189934" y="2410448"/>
            <a:ext cx="5803323" cy="3890357"/>
          </a:xfrm>
          <a:prstGeom prst="rect">
            <a:avLst/>
          </a:prstGeom>
        </p:spPr>
      </p:pic>
    </p:spTree>
    <p:extLst>
      <p:ext uri="{BB962C8B-B14F-4D97-AF65-F5344CB8AC3E}">
        <p14:creationId xmlns:p14="http://schemas.microsoft.com/office/powerpoint/2010/main" xmlns="" val="336160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xmlns="" id="{022BDE4A-8A20-4A69-9C5A-581C82036A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BA390A85-DA3C-4AE5-EA8E-9455BFE9272E}"/>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u="sng" kern="1200" dirty="0" err="1">
                <a:solidFill>
                  <a:schemeClr val="tx1"/>
                </a:solidFill>
                <a:latin typeface="+mj-lt"/>
                <a:ea typeface="+mj-ea"/>
                <a:cs typeface="+mj-cs"/>
              </a:rPr>
              <a:t>Τυφών</a:t>
            </a:r>
            <a:r>
              <a:rPr lang="en-US" sz="5200" u="sng" kern="1200" dirty="0">
                <a:solidFill>
                  <a:schemeClr val="tx1"/>
                </a:solidFill>
                <a:latin typeface="+mj-lt"/>
                <a:ea typeface="+mj-ea"/>
                <a:cs typeface="+mj-cs"/>
              </a:rPr>
              <a:t>ας </a:t>
            </a:r>
          </a:p>
        </p:txBody>
      </p:sp>
      <p:pic>
        <p:nvPicPr>
          <p:cNvPr id="4" name="Θέση περιεχομένου 3">
            <a:extLst>
              <a:ext uri="{FF2B5EF4-FFF2-40B4-BE49-F238E27FC236}">
                <a16:creationId xmlns:a16="http://schemas.microsoft.com/office/drawing/2014/main" xmlns="" id="{1E935E6D-65FA-0371-9B99-CC666B8DCCEC}"/>
              </a:ext>
            </a:extLst>
          </p:cNvPr>
          <p:cNvPicPr>
            <a:picLocks noGrp="1" noChangeAspect="1"/>
          </p:cNvPicPr>
          <p:nvPr>
            <p:ph sz="half" idx="1"/>
          </p:nvPr>
        </p:nvPicPr>
        <p:blipFill rotWithShape="1">
          <a:blip r:embed="rId2"/>
          <a:srcRect l="1008" r="15271" b="-2"/>
          <a:stretch/>
        </p:blipFill>
        <p:spPr>
          <a:xfrm>
            <a:off x="198741" y="2410448"/>
            <a:ext cx="5803323" cy="3890357"/>
          </a:xfrm>
          <a:prstGeom prst="rect">
            <a:avLst/>
          </a:prstGeom>
        </p:spPr>
      </p:pic>
      <p:pic>
        <p:nvPicPr>
          <p:cNvPr id="6" name="Θέση περιεχομένου 5">
            <a:extLst>
              <a:ext uri="{FF2B5EF4-FFF2-40B4-BE49-F238E27FC236}">
                <a16:creationId xmlns:a16="http://schemas.microsoft.com/office/drawing/2014/main" xmlns="" id="{CCC72FBD-6807-4EED-D704-5AEA3257EFB0}"/>
              </a:ext>
            </a:extLst>
          </p:cNvPr>
          <p:cNvPicPr>
            <a:picLocks noGrp="1" noChangeAspect="1"/>
          </p:cNvPicPr>
          <p:nvPr>
            <p:ph sz="half" idx="2"/>
          </p:nvPr>
        </p:nvPicPr>
        <p:blipFill rotWithShape="1">
          <a:blip r:embed="rId3"/>
          <a:srcRect t="10618" r="-2" b="-2"/>
          <a:stretch/>
        </p:blipFill>
        <p:spPr>
          <a:xfrm>
            <a:off x="6189934" y="2410448"/>
            <a:ext cx="5803323" cy="3890357"/>
          </a:xfrm>
          <a:prstGeom prst="rect">
            <a:avLst/>
          </a:prstGeom>
        </p:spPr>
      </p:pic>
    </p:spTree>
    <p:extLst>
      <p:ext uri="{BB962C8B-B14F-4D97-AF65-F5344CB8AC3E}">
        <p14:creationId xmlns:p14="http://schemas.microsoft.com/office/powerpoint/2010/main" xmlns="" val="3327588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0206B78-9544-4924-15A3-59D6A2F7975D}"/>
              </a:ext>
            </a:extLst>
          </p:cNvPr>
          <p:cNvSpPr>
            <a:spLocks noGrp="1"/>
          </p:cNvSpPr>
          <p:nvPr>
            <p:ph type="title"/>
          </p:nvPr>
        </p:nvSpPr>
        <p:spPr/>
        <p:txBody>
          <a:bodyPr/>
          <a:lstStyle/>
          <a:p>
            <a:pPr algn="ctr"/>
            <a:r>
              <a:rPr lang="el-GR" u="sng" dirty="0">
                <a:solidFill>
                  <a:srgbClr val="00B0F0"/>
                </a:solidFill>
              </a:rPr>
              <a:t>Λιώσιμο των πάγων </a:t>
            </a:r>
          </a:p>
        </p:txBody>
      </p:sp>
      <p:pic>
        <p:nvPicPr>
          <p:cNvPr id="7" name="Θέση περιεχομένου 6">
            <a:extLst>
              <a:ext uri="{FF2B5EF4-FFF2-40B4-BE49-F238E27FC236}">
                <a16:creationId xmlns:a16="http://schemas.microsoft.com/office/drawing/2014/main" xmlns="" id="{6ED6DDC0-CE32-5527-A6D6-540899C38245}"/>
              </a:ext>
            </a:extLst>
          </p:cNvPr>
          <p:cNvPicPr>
            <a:picLocks noGrp="1" noChangeAspect="1"/>
          </p:cNvPicPr>
          <p:nvPr>
            <p:ph sz="half" idx="1"/>
          </p:nvPr>
        </p:nvPicPr>
        <p:blipFill>
          <a:blip r:embed="rId2"/>
          <a:stretch>
            <a:fillRect/>
          </a:stretch>
        </p:blipFill>
        <p:spPr>
          <a:xfrm>
            <a:off x="1238250" y="2533650"/>
            <a:ext cx="3781425" cy="2724150"/>
          </a:xfrm>
          <a:prstGeom prst="rect">
            <a:avLst/>
          </a:prstGeom>
        </p:spPr>
      </p:pic>
      <p:pic>
        <p:nvPicPr>
          <p:cNvPr id="9" name="Θέση περιεχομένου 8">
            <a:extLst>
              <a:ext uri="{FF2B5EF4-FFF2-40B4-BE49-F238E27FC236}">
                <a16:creationId xmlns:a16="http://schemas.microsoft.com/office/drawing/2014/main" xmlns="" id="{42A9D530-E298-CA4F-B00A-CBBBACF79242}"/>
              </a:ext>
            </a:extLst>
          </p:cNvPr>
          <p:cNvPicPr>
            <a:picLocks noGrp="1" noChangeAspect="1"/>
          </p:cNvPicPr>
          <p:nvPr>
            <p:ph sz="half" idx="2"/>
          </p:nvPr>
        </p:nvPicPr>
        <p:blipFill>
          <a:blip r:embed="rId3"/>
          <a:stretch>
            <a:fillRect/>
          </a:stretch>
        </p:blipFill>
        <p:spPr>
          <a:xfrm>
            <a:off x="6667499" y="2533650"/>
            <a:ext cx="4905375" cy="2724150"/>
          </a:xfrm>
          <a:prstGeom prst="rect">
            <a:avLst/>
          </a:prstGeom>
        </p:spPr>
      </p:pic>
    </p:spTree>
    <p:extLst>
      <p:ext uri="{BB962C8B-B14F-4D97-AF65-F5344CB8AC3E}">
        <p14:creationId xmlns:p14="http://schemas.microsoft.com/office/powerpoint/2010/main" xmlns="" val="270396326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0C6AC26-D97F-DC8D-7A3F-3BD6F106D102}"/>
              </a:ext>
            </a:extLst>
          </p:cNvPr>
          <p:cNvSpPr>
            <a:spLocks noGrp="1"/>
          </p:cNvSpPr>
          <p:nvPr>
            <p:ph type="title"/>
          </p:nvPr>
        </p:nvSpPr>
        <p:spPr/>
        <p:txBody>
          <a:bodyPr/>
          <a:lstStyle/>
          <a:p>
            <a:r>
              <a:rPr lang="el-GR" dirty="0" smtClean="0"/>
              <a:t>Οι καταστροφικές συνέπειες </a:t>
            </a:r>
            <a:r>
              <a:rPr lang="el-GR" dirty="0"/>
              <a:t>της κλιματικής αλλαγής</a:t>
            </a:r>
          </a:p>
        </p:txBody>
      </p:sp>
      <p:sp>
        <p:nvSpPr>
          <p:cNvPr id="3" name="Θέση περιεχομένου 2">
            <a:extLst>
              <a:ext uri="{FF2B5EF4-FFF2-40B4-BE49-F238E27FC236}">
                <a16:creationId xmlns:a16="http://schemas.microsoft.com/office/drawing/2014/main" xmlns="" id="{A5764AFB-E7C2-9428-E7F9-2EBDE6429B42}"/>
              </a:ext>
            </a:extLst>
          </p:cNvPr>
          <p:cNvSpPr>
            <a:spLocks noGrp="1"/>
          </p:cNvSpPr>
          <p:nvPr>
            <p:ph idx="1"/>
          </p:nvPr>
        </p:nvSpPr>
        <p:spPr/>
        <p:txBody>
          <a:bodyPr/>
          <a:lstStyle/>
          <a:p>
            <a:r>
              <a:rPr lang="el-GR" dirty="0"/>
              <a:t>Οι επιπτώσεις της κλιματικής αλλαγής γίνονται αντιληπτές στο φυσικό περιβάλλον, στα οικοσυστήματα και στις ανθρώπινες κοινωνίες. Κάποιες από τις επιπτώσεις που προκύπτουν είναι η αύξηση της στάθμης της θάλασσας, η τήξη των πάγων, και η μεταβολή των κλιματικών ζωνών. Οι προβλεπόμενες και παρατηρούμενες αρνητικές επιπτώσεις της κλιματικής αλλαγής αναφέρονται μερικές φορές ως η «καταστροφή του κλίματος». </a:t>
            </a:r>
            <a:r>
              <a:rPr lang="el-GR" dirty="0" err="1"/>
              <a:t>Tέλος</a:t>
            </a:r>
            <a:r>
              <a:rPr lang="el-GR" dirty="0"/>
              <a:t>, η </a:t>
            </a:r>
            <a:r>
              <a:rPr lang="el-GR" dirty="0" err="1"/>
              <a:t>οξίνιση</a:t>
            </a:r>
            <a:r>
              <a:rPr lang="el-GR" dirty="0"/>
              <a:t> των ωκεανών, η οποία είναι επίσης πολύ προβληματική από οικολογικής άποψης, δεν αντιμετωπίζεται και προκαλείται άμεσα από την αυξανόμενη αναλογία του ατμοσφαιρικού διοξειδίου του άνθρακα.</a:t>
            </a:r>
          </a:p>
        </p:txBody>
      </p:sp>
    </p:spTree>
    <p:extLst>
      <p:ext uri="{BB962C8B-B14F-4D97-AF65-F5344CB8AC3E}">
        <p14:creationId xmlns:p14="http://schemas.microsoft.com/office/powerpoint/2010/main" xmlns="" val="68175555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377</Words>
  <Application>Microsoft Office PowerPoint</Application>
  <PresentationFormat>Προσαρμογή</PresentationFormat>
  <Paragraphs>14</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Οι επιπτώσεις της κλιματικής αλλαγής</vt:lpstr>
      <vt:lpstr>  κλιματική αλλαγή</vt:lpstr>
      <vt:lpstr>Τι σημαίνει κλιματική αλλαγή</vt:lpstr>
      <vt:lpstr>Αίτια της κλιματικής αλλαγής</vt:lpstr>
      <vt:lpstr>Ξηρασία </vt:lpstr>
      <vt:lpstr>Πυρκαγιές </vt:lpstr>
      <vt:lpstr>Τυφώνας </vt:lpstr>
      <vt:lpstr>Λιώσιμο των πάγων </vt:lpstr>
      <vt:lpstr>Οι καταστροφικές συνέπειες της κλιματικής αλλαγής</vt:lpstr>
      <vt:lpstr>Το κλίμα στο παρελθόν και σήμερα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Επιπτώσεις της κλιματικής αλλαγής</dc:title>
  <dc:creator>ΑΝΔΡΙΑΝΗ ΤΑΣΣΟΠΟΥΛΟΥ</dc:creator>
  <cp:lastModifiedBy>Χρήστης των Windows</cp:lastModifiedBy>
  <cp:revision>6</cp:revision>
  <dcterms:created xsi:type="dcterms:W3CDTF">2023-11-06T13:12:31Z</dcterms:created>
  <dcterms:modified xsi:type="dcterms:W3CDTF">2023-11-12T12:27:27Z</dcterms:modified>
</cp:coreProperties>
</file>