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02D442-6A41-4869-A2D2-7FE29D8EB69C}" v="535" dt="2023-11-20T06:37:47.775"/>
    <p1510:client id="{618C1DCE-CDDF-43C6-88D6-34E9DA9FFE21}" v="202" dt="2023-11-20T05:36:57.266"/>
    <p1510:client id="{EF475CD0-DB59-4FD6-A29A-2E0B6ACA5CA3}" v="64" dt="2023-11-20T06:49:47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6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5880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pPr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3434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pPr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7113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pPr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45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988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pPr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2537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pPr/>
              <a:t>11/26/2023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7536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pPr/>
              <a:t>11/26/2023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715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pPr/>
              <a:t>11/26/2023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924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pPr/>
              <a:t>11/26/2023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400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969429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pPr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478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00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EB4BFD6-A85D-4A13-A54A-9A5C9E31C6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5DD78E9-DE0D-47AF-A0DB-F475221E3D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A118D329-2010-4A15-B57C-429FFAE35B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n-US">
                <a:solidFill>
                  <a:schemeClr val="tx1"/>
                </a:solidFill>
              </a:rPr>
              <a:t>Παγκοσμια ημερα</a:t>
            </a:r>
            <a:br>
              <a:rPr lang="en-US">
                <a:solidFill>
                  <a:schemeClr val="tx1"/>
                </a:solidFill>
              </a:rPr>
            </a:br>
            <a:r>
              <a:rPr lang="en-US" err="1">
                <a:solidFill>
                  <a:schemeClr val="tx1"/>
                </a:solidFill>
              </a:rPr>
              <a:t>των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err="1">
                <a:solidFill>
                  <a:schemeClr val="tx1"/>
                </a:solidFill>
              </a:rPr>
              <a:t>δικ</a:t>
            </a:r>
            <a:r>
              <a:rPr lang="en-US">
                <a:solidFill>
                  <a:schemeClr val="tx1"/>
                </a:solidFill>
              </a:rPr>
              <a:t>α</a:t>
            </a:r>
            <a:r>
              <a:rPr lang="en-US" err="1">
                <a:solidFill>
                  <a:schemeClr val="tx1"/>
                </a:solidFill>
              </a:rPr>
              <a:t>ιωμ</a:t>
            </a:r>
            <a:r>
              <a:rPr lang="en-US">
                <a:solidFill>
                  <a:schemeClr val="tx1"/>
                </a:solidFill>
              </a:rPr>
              <a:t>α</a:t>
            </a:r>
            <a:r>
              <a:rPr lang="en-US" err="1">
                <a:solidFill>
                  <a:schemeClr val="tx1"/>
                </a:solidFill>
              </a:rPr>
              <a:t>των</a:t>
            </a:r>
            <a:r>
              <a:rPr lang="en-US">
                <a:solidFill>
                  <a:schemeClr val="tx1"/>
                </a:solidFill>
              </a:rPr>
              <a:t> 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του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παιδιου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3531" y="4909617"/>
            <a:ext cx="3104761" cy="1102767"/>
          </a:xfrm>
        </p:spPr>
        <p:txBody>
          <a:bodyPr anchor="ctr">
            <a:normAutofit fontScale="77500" lnSpcReduction="20000"/>
          </a:bodyPr>
          <a:lstStyle/>
          <a:p>
            <a:pPr algn="l"/>
            <a:r>
              <a:rPr lang="en-US" sz="2000" dirty="0" err="1"/>
              <a:t>Αριάδνη</a:t>
            </a:r>
            <a:r>
              <a:rPr lang="en-US" sz="2000" dirty="0"/>
              <a:t> Κα</a:t>
            </a:r>
            <a:r>
              <a:rPr lang="en-US" sz="2000" dirty="0" err="1"/>
              <a:t>λύ</a:t>
            </a:r>
            <a:r>
              <a:rPr lang="en-US" sz="2000" dirty="0"/>
              <a:t>βα </a:t>
            </a:r>
          </a:p>
          <a:p>
            <a:pPr algn="l"/>
            <a:r>
              <a:rPr lang="en-US" sz="2000" dirty="0" err="1"/>
              <a:t>Αγγελική</a:t>
            </a:r>
            <a:r>
              <a:rPr lang="en-US" sz="2000" dirty="0"/>
              <a:t> Απ</a:t>
            </a:r>
            <a:r>
              <a:rPr lang="en-US" sz="2000" dirty="0" err="1"/>
              <a:t>οστολο</a:t>
            </a:r>
            <a:r>
              <a:rPr lang="en-US" sz="2000" dirty="0"/>
              <a:t>π</a:t>
            </a:r>
            <a:r>
              <a:rPr lang="en-US" sz="2000" dirty="0" err="1"/>
              <a:t>ούλου</a:t>
            </a:r>
          </a:p>
          <a:p>
            <a:pPr algn="l"/>
            <a:r>
              <a:rPr lang="en-US" sz="2000" dirty="0" err="1"/>
              <a:t>Γιάννης</a:t>
            </a:r>
            <a:r>
              <a:rPr lang="en-US" sz="2000" dirty="0"/>
              <a:t> Καρα</a:t>
            </a:r>
            <a:r>
              <a:rPr lang="en-US" sz="2000" dirty="0" err="1"/>
              <a:t>χάλιος</a:t>
            </a:r>
            <a:r>
              <a:rPr lang="en-US" sz="2000" dirty="0"/>
              <a:t> </a:t>
            </a:r>
          </a:p>
          <a:p>
            <a:pPr algn="l"/>
            <a:r>
              <a:rPr lang="en-US" sz="2000" dirty="0"/>
              <a:t>Μα</a:t>
            </a:r>
            <a:r>
              <a:rPr lang="en-US" sz="2000" err="1"/>
              <a:t>ρίζ</a:t>
            </a:r>
            <a:r>
              <a:rPr lang="en-US" sz="2000"/>
              <a:t>α καπ</a:t>
            </a:r>
            <a:r>
              <a:rPr lang="en-US" sz="2000" err="1"/>
              <a:t>ετάνου</a:t>
            </a:r>
            <a:r>
              <a:rPr lang="en-US" sz="2000"/>
              <a:t> </a:t>
            </a:r>
          </a:p>
          <a:p>
            <a:pPr algn="l"/>
            <a:r>
              <a:rPr lang="en-US" sz="2000" dirty="0"/>
              <a:t>Βα</a:t>
            </a:r>
            <a:r>
              <a:rPr lang="en-US" sz="2000" dirty="0" err="1"/>
              <a:t>σίλης</a:t>
            </a:r>
            <a:r>
              <a:rPr lang="en-US" sz="2000" dirty="0"/>
              <a:t> </a:t>
            </a:r>
            <a:r>
              <a:rPr lang="en-US" sz="2000" dirty="0" err="1"/>
              <a:t>Φάκλ</a:t>
            </a:r>
            <a:r>
              <a:rPr lang="en-US" sz="2000" dirty="0"/>
              <a:t>α</a:t>
            </a:r>
            <a:r>
              <a:rPr lang="en-US" sz="2000" dirty="0" err="1"/>
              <a:t>ρης</a:t>
            </a:r>
            <a:r>
              <a:rPr lang="en-US" sz="2000" dirty="0"/>
              <a:t> 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994262BC-EE98-4BD6-82DB-4955E8DCC2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85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B7AC44-1B7B-4F09-9AA4-3DFDEC575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83E473-94FF-4ACE-9433-1F14799E89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405052-990D-62A0-FC8A-9631279E3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BBB6B01-5B73-410C-B70E-8CF2FA470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712F587-12D0-435C-8E3F-F44C36EE71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5" name="Content Placeholder 4" descr="Παγκόσμια Ημέρα παιδιού">
            <a:extLst>
              <a:ext uri="{FF2B5EF4-FFF2-40B4-BE49-F238E27FC236}">
                <a16:creationId xmlns:a16="http://schemas.microsoft.com/office/drawing/2014/main" xmlns="" id="{A98696A7-C8CE-ACEB-5886-A90A811CA19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93711" y="1824029"/>
            <a:ext cx="4414438" cy="336665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4E0E74-CD73-D547-FCA4-00B9DCFA7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262626"/>
              </a:buClr>
              <a:buFont typeface="Wingdings" pitchFamily="18" charset="0"/>
              <a:buChar char="ü"/>
            </a:pPr>
            <a:r>
              <a:rPr lang="en-US" dirty="0" err="1"/>
              <a:t>Εορτάζετ</a:t>
            </a:r>
            <a:r>
              <a:rPr lang="en-US" dirty="0"/>
              <a:t>αι </a:t>
            </a:r>
            <a:r>
              <a:rPr lang="en-US" dirty="0" err="1"/>
              <a:t>κάθε</a:t>
            </a:r>
            <a:r>
              <a:rPr lang="en-US" dirty="0"/>
              <a:t> </a:t>
            </a:r>
            <a:r>
              <a:rPr lang="en-US" dirty="0" err="1"/>
              <a:t>χρόνο</a:t>
            </a:r>
            <a:r>
              <a:rPr lang="en-US" dirty="0"/>
              <a:t> </a:t>
            </a:r>
            <a:r>
              <a:rPr lang="en-US" dirty="0" err="1"/>
              <a:t>στις</a:t>
            </a:r>
            <a:r>
              <a:rPr lang="en-US" dirty="0"/>
              <a:t> 20 </a:t>
            </a:r>
            <a:r>
              <a:rPr lang="en-US" dirty="0" err="1"/>
              <a:t>Νοεμ</a:t>
            </a:r>
            <a:r>
              <a:rPr lang="en-US" dirty="0"/>
              <a:t>β</a:t>
            </a:r>
            <a:r>
              <a:rPr lang="en-US" dirty="0" err="1"/>
              <a:t>ρίου</a:t>
            </a:r>
          </a:p>
          <a:p>
            <a:pPr>
              <a:buClr>
                <a:srgbClr val="262626"/>
              </a:buClr>
              <a:buFont typeface="Wingdings" pitchFamily="18" charset="0"/>
              <a:buChar char="ü"/>
            </a:pPr>
            <a:endParaRPr lang="en-US" dirty="0">
              <a:solidFill>
                <a:srgbClr val="080808"/>
              </a:solidFill>
              <a:ea typeface="+mn-lt"/>
              <a:cs typeface="+mn-lt"/>
            </a:endParaRPr>
          </a:p>
          <a:p>
            <a:pPr>
              <a:buClr>
                <a:srgbClr val="262626"/>
              </a:buClr>
              <a:buFont typeface="Wingdings" pitchFamily="18" charset="0"/>
              <a:buChar char="ü"/>
            </a:pP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Με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αφορμή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την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επέτειο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υιοθέτησης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από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τη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Γενική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Συνέλευση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του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ΟΗΕ,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το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1989,ενώ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σύμφωνα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με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άλλους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το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1959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της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 smtClean="0">
                <a:solidFill>
                  <a:srgbClr val="080808"/>
                </a:solidFill>
                <a:ea typeface="+mn-lt"/>
                <a:cs typeface="+mn-lt"/>
              </a:rPr>
              <a:t>Σύμβαση</a:t>
            </a:r>
            <a:r>
              <a:rPr lang="el-GR" dirty="0" smtClean="0">
                <a:solidFill>
                  <a:srgbClr val="080808"/>
                </a:solidFill>
                <a:ea typeface="+mn-lt"/>
                <a:cs typeface="+mn-lt"/>
              </a:rPr>
              <a:t>ς</a:t>
            </a:r>
            <a:r>
              <a:rPr lang="en-US" dirty="0" smtClean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για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τα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Δικαιώματα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του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080808"/>
                </a:solidFill>
                <a:ea typeface="+mn-lt"/>
                <a:cs typeface="+mn-lt"/>
              </a:rPr>
              <a:t>Παιδιού</a:t>
            </a:r>
            <a:r>
              <a:rPr lang="en-US" dirty="0">
                <a:solidFill>
                  <a:srgbClr val="080808"/>
                </a:solidFill>
                <a:ea typeface="+mn-lt"/>
                <a:cs typeface="+mn-lt"/>
              </a:rPr>
              <a:t>.</a:t>
            </a:r>
            <a:endParaRPr lang="en-US" dirty="0">
              <a:ea typeface="+mn-lt"/>
              <a:cs typeface="+mn-lt"/>
            </a:endParaRPr>
          </a:p>
          <a:p>
            <a:pPr>
              <a:buClr>
                <a:srgbClr val="262626"/>
              </a:buClr>
              <a:buFont typeface="Wingdings" pitchFamily="18" charset="0"/>
              <a:buChar char="ü"/>
            </a:pPr>
            <a:endParaRPr lang="en-US" dirty="0">
              <a:solidFill>
                <a:srgbClr val="080808"/>
              </a:solidFill>
              <a:ea typeface="+mn-lt"/>
              <a:cs typeface="+mn-lt"/>
            </a:endParaRPr>
          </a:p>
          <a:p>
            <a:pPr marL="0" indent="0">
              <a:buClr>
                <a:srgbClr val="262626"/>
              </a:buClr>
              <a:buNone/>
            </a:pPr>
            <a:r>
              <a:rPr lang="en-US" dirty="0">
                <a:ea typeface="+mn-lt"/>
                <a:cs typeface="+mn-lt"/>
              </a:rPr>
              <a:t/>
            </a:r>
            <a:br>
              <a:rPr lang="en-US" dirty="0">
                <a:ea typeface="+mn-lt"/>
                <a:cs typeface="+mn-lt"/>
              </a:rPr>
            </a:br>
            <a:endParaRPr lang="en-US" dirty="0"/>
          </a:p>
          <a:p>
            <a:pPr>
              <a:buClr>
                <a:srgbClr val="262626"/>
              </a:buClr>
              <a:buFont typeface="Wingdings" pitchFamily="18" charset="0"/>
              <a:buChar char="ü"/>
            </a:pPr>
            <a:endParaRPr lang="en-US" dirty="0"/>
          </a:p>
          <a:p>
            <a:pPr>
              <a:buClr>
                <a:srgbClr val="262626"/>
              </a:buClr>
              <a:buFont typeface="Wingdings" pitchFamily="18" charset="0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4794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B7AC44-1B7B-4F09-9AA4-3DFDEC575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83E473-94FF-4ACE-9433-1F14799E89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B949D8D-8E17-4DBF-BEA8-13C57BF638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BC6FC45-D4D9-4025-91DA-272D318D3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A284212-C175-4C82-B112-A5208F70CB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3809" y="393365"/>
            <a:ext cx="7328969" cy="605927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CF7896-91D1-D7DE-B128-F505584D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Στόχοι της ημέρας αυτής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8C0978-368A-EC1E-A066-84D1D5562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8680" y="2386584"/>
            <a:ext cx="6281928" cy="364845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 Οι Στόχοι Βιώσιμης Ανάπτυξης στοχεύουν στη διασφάλιση της ισότητας, εξασφαλίζοντας ότι όλοι έχουν ίδιες ευκαιρίες στην ζωή, σε κάθε χώρα έως το 2030.</a:t>
            </a:r>
          </a:p>
          <a:p>
            <a:r>
              <a:rPr lang="en-US"/>
              <a:t> ποιοτική εκπαίδευση</a:t>
            </a:r>
          </a:p>
          <a:p>
            <a:r>
              <a:rPr lang="en-US" dirty="0"/>
              <a:t> </a:t>
            </a:r>
            <a:r>
              <a:rPr lang="en-US" dirty="0" err="1"/>
              <a:t>μηδενική</a:t>
            </a:r>
            <a:r>
              <a:rPr lang="en-US" dirty="0"/>
              <a:t> π</a:t>
            </a:r>
            <a:r>
              <a:rPr lang="en-US" dirty="0" err="1"/>
              <a:t>είν</a:t>
            </a:r>
            <a:r>
              <a:rPr lang="en-US" dirty="0"/>
              <a:t>α</a:t>
            </a:r>
          </a:p>
          <a:p>
            <a:r>
              <a:rPr lang="en-US" dirty="0" err="1"/>
              <a:t>εξάλειψη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ανα</a:t>
            </a:r>
            <a:r>
              <a:rPr lang="en-US" dirty="0" err="1"/>
              <a:t>γκ</a:t>
            </a:r>
            <a:r>
              <a:rPr lang="en-US" dirty="0"/>
              <a:t>α</a:t>
            </a:r>
            <a:r>
              <a:rPr lang="en-US" dirty="0" err="1"/>
              <a:t>στικής</a:t>
            </a:r>
            <a:r>
              <a:rPr lang="en-US" dirty="0"/>
              <a:t> </a:t>
            </a:r>
            <a:r>
              <a:rPr lang="en-US" dirty="0" err="1"/>
              <a:t>εργ</a:t>
            </a:r>
            <a:r>
              <a:rPr lang="en-US" dirty="0"/>
              <a:t>α</a:t>
            </a:r>
            <a:r>
              <a:rPr lang="en-US" dirty="0" err="1"/>
              <a:t>σί</a:t>
            </a:r>
            <a:r>
              <a:rPr lang="en-US" dirty="0"/>
              <a:t>ας</a:t>
            </a:r>
          </a:p>
          <a:p>
            <a:endParaRPr lang="en-US"/>
          </a:p>
          <a:p>
            <a:pPr marL="0"/>
            <a:endParaRPr lang="en-US"/>
          </a:p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19EC706-8928-4DFD-8084-35D599EB43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20 Νοεμβρίου: Παγκόσμια Ημέρα των Δικαιωμάτων του Παιδιού">
            <a:extLst>
              <a:ext uri="{FF2B5EF4-FFF2-40B4-BE49-F238E27FC236}">
                <a16:creationId xmlns:a16="http://schemas.microsoft.com/office/drawing/2014/main" xmlns="" id="{984B39F2-4F40-0EB1-196E-C93BBE0DD8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16242" y="2556199"/>
            <a:ext cx="3322121" cy="174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2398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04B7AC44-1B7B-4F09-9AA4-3DFDEC575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6683E473-94FF-4ACE-9433-1F14799E89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AEE537B6-098D-494F-9A54-F22CD09775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07328FD4-8F4F-45D0-B179-C09F34FF8E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8082" y="407588"/>
            <a:ext cx="5532146" cy="6066184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5" name="Content Placeholder 4" descr="Παγκόσμια Ημέρα για τα Δικαιώματα του Παιδιού στο Μουσείο Μπενάκη Παιχνιδιών">
            <a:extLst>
              <a:ext uri="{FF2B5EF4-FFF2-40B4-BE49-F238E27FC236}">
                <a16:creationId xmlns:a16="http://schemas.microsoft.com/office/drawing/2014/main" xmlns="" id="{9C564FAF-E8BF-381B-C437-2E06152B1B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82713" y="2175208"/>
            <a:ext cx="4572418" cy="2552047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4D22A8B8-E29F-4EB2-95D4-3C24EF2347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451EF9F5-BAA7-45A5-BD84-F3184FCED1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7C542B-C5D9-D42B-AC99-9910F2E2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Βασικά δικαιώματα που αφφορούν τα παιδιά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EA5AA7-0801-9A6D-CD23-E5673471D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6137" y="2538919"/>
            <a:ext cx="4602152" cy="3557805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/>
            <a:r>
              <a:rPr lang="en-US"/>
              <a:t>Δικ</a:t>
            </a:r>
            <a:r>
              <a:rPr lang="en-US" dirty="0"/>
              <a:t>α</a:t>
            </a:r>
            <a:r>
              <a:rPr lang="en-US"/>
              <a:t>ίωμ</a:t>
            </a:r>
            <a:r>
              <a:rPr lang="en-US" dirty="0"/>
              <a:t>α </a:t>
            </a:r>
            <a:r>
              <a:rPr lang="en-US"/>
              <a:t>στη</a:t>
            </a:r>
            <a:r>
              <a:rPr lang="en-US" dirty="0"/>
              <a:t> </a:t>
            </a:r>
            <a:r>
              <a:rPr lang="en-US"/>
              <a:t>ζωή</a:t>
            </a:r>
            <a:r>
              <a:rPr lang="en-US" dirty="0"/>
              <a:t> και </a:t>
            </a:r>
            <a:r>
              <a:rPr lang="en-US"/>
              <a:t>στην ανάπτυξη </a:t>
            </a:r>
          </a:p>
          <a:p>
            <a:pPr marL="342900"/>
            <a:r>
              <a:rPr lang="en-US"/>
              <a:t>Δικ</a:t>
            </a:r>
            <a:r>
              <a:rPr lang="en-US" dirty="0"/>
              <a:t>α</a:t>
            </a:r>
            <a:r>
              <a:rPr lang="en-US"/>
              <a:t>ίωμ</a:t>
            </a:r>
            <a:r>
              <a:rPr lang="en-US" dirty="0"/>
              <a:t>α </a:t>
            </a:r>
            <a:r>
              <a:rPr lang="en-US"/>
              <a:t>στην</a:t>
            </a:r>
            <a:r>
              <a:rPr lang="en-US" dirty="0"/>
              <a:t> απα</a:t>
            </a:r>
            <a:r>
              <a:rPr lang="en-US"/>
              <a:t>γόρευση</a:t>
            </a:r>
            <a:r>
              <a:rPr lang="en-US" dirty="0"/>
              <a:t> </a:t>
            </a:r>
            <a:r>
              <a:rPr lang="en-US"/>
              <a:t>δι</a:t>
            </a:r>
            <a:r>
              <a:rPr lang="en-US" dirty="0"/>
              <a:t>α</a:t>
            </a:r>
            <a:r>
              <a:rPr lang="en-US"/>
              <a:t>κρίσεων</a:t>
            </a:r>
            <a:r>
              <a:rPr lang="en-US" dirty="0"/>
              <a:t> </a:t>
            </a:r>
            <a:endParaRPr lang="en-US"/>
          </a:p>
          <a:p>
            <a:pPr marL="342900"/>
            <a:r>
              <a:rPr lang="en-US"/>
              <a:t>Δικ</a:t>
            </a:r>
            <a:r>
              <a:rPr lang="en-US" dirty="0"/>
              <a:t>α</a:t>
            </a:r>
            <a:r>
              <a:rPr lang="en-US"/>
              <a:t>ίωμ</a:t>
            </a:r>
            <a:r>
              <a:rPr lang="en-US" dirty="0"/>
              <a:t>α </a:t>
            </a:r>
            <a:r>
              <a:rPr lang="en-US"/>
              <a:t>στην</a:t>
            </a:r>
            <a:r>
              <a:rPr lang="en-US" dirty="0"/>
              <a:t> </a:t>
            </a:r>
            <a:r>
              <a:rPr lang="en-US"/>
              <a:t>δι</a:t>
            </a:r>
            <a:r>
              <a:rPr lang="en-US" dirty="0"/>
              <a:t>α</a:t>
            </a:r>
            <a:r>
              <a:rPr lang="en-US"/>
              <a:t>τήρηση</a:t>
            </a:r>
            <a:r>
              <a:rPr lang="en-US" dirty="0"/>
              <a:t> </a:t>
            </a:r>
            <a:r>
              <a:rPr lang="en-US"/>
              <a:t>της</a:t>
            </a:r>
            <a:r>
              <a:rPr lang="en-US" dirty="0"/>
              <a:t> τα</a:t>
            </a:r>
            <a:r>
              <a:rPr lang="en-US"/>
              <a:t>υτότητ</a:t>
            </a:r>
            <a:r>
              <a:rPr lang="en-US" dirty="0"/>
              <a:t>ας</a:t>
            </a:r>
            <a:endParaRPr lang="en-US"/>
          </a:p>
          <a:p>
            <a:pPr marL="342900"/>
            <a:r>
              <a:rPr lang="en-US"/>
              <a:t>Δικ</a:t>
            </a:r>
            <a:r>
              <a:rPr lang="en-US" dirty="0"/>
              <a:t>α</a:t>
            </a:r>
            <a:r>
              <a:rPr lang="en-US"/>
              <a:t>ίωμ</a:t>
            </a:r>
            <a:r>
              <a:rPr lang="en-US" dirty="0"/>
              <a:t>α </a:t>
            </a:r>
            <a:r>
              <a:rPr lang="en-US"/>
              <a:t>στην</a:t>
            </a:r>
            <a:r>
              <a:rPr lang="en-US" dirty="0"/>
              <a:t> </a:t>
            </a:r>
            <a:r>
              <a:rPr lang="en-US"/>
              <a:t>ελευθερί</a:t>
            </a:r>
            <a:r>
              <a:rPr lang="en-US" dirty="0"/>
              <a:t>α </a:t>
            </a:r>
            <a:r>
              <a:rPr lang="en-US"/>
              <a:t>γνώμης</a:t>
            </a:r>
            <a:r>
              <a:rPr lang="en-US" dirty="0"/>
              <a:t>, </a:t>
            </a:r>
            <a:r>
              <a:rPr lang="en-US"/>
              <a:t>έκρ</a:t>
            </a:r>
            <a:r>
              <a:rPr lang="en-US" dirty="0"/>
              <a:t>α</a:t>
            </a:r>
            <a:r>
              <a:rPr lang="en-US"/>
              <a:t>σης</a:t>
            </a:r>
            <a:r>
              <a:rPr lang="en-US" dirty="0"/>
              <a:t>, </a:t>
            </a:r>
            <a:r>
              <a:rPr lang="en-US"/>
              <a:t>θρησκί</a:t>
            </a:r>
            <a:r>
              <a:rPr lang="en-US" dirty="0"/>
              <a:t>ας</a:t>
            </a:r>
            <a:endParaRPr lang="en-US"/>
          </a:p>
          <a:p>
            <a:pPr marL="342900"/>
            <a:r>
              <a:rPr lang="en-US"/>
              <a:t>Δικ</a:t>
            </a:r>
            <a:r>
              <a:rPr lang="en-US" dirty="0"/>
              <a:t>α</a:t>
            </a:r>
            <a:r>
              <a:rPr lang="en-US"/>
              <a:t>ίωμ</a:t>
            </a:r>
            <a:r>
              <a:rPr lang="en-US" dirty="0"/>
              <a:t>α </a:t>
            </a:r>
            <a:r>
              <a:rPr lang="en-US"/>
              <a:t>στην</a:t>
            </a:r>
            <a:r>
              <a:rPr lang="en-US" dirty="0"/>
              <a:t> π</a:t>
            </a:r>
            <a:r>
              <a:rPr lang="en-US"/>
              <a:t>ροστ</a:t>
            </a:r>
            <a:r>
              <a:rPr lang="en-US" dirty="0"/>
              <a:t>α</a:t>
            </a:r>
            <a:r>
              <a:rPr lang="en-US"/>
              <a:t>σί</a:t>
            </a:r>
            <a:r>
              <a:rPr lang="en-US" dirty="0"/>
              <a:t>α από </a:t>
            </a:r>
            <a:r>
              <a:rPr lang="en-US"/>
              <a:t>διάφορες</a:t>
            </a:r>
            <a:r>
              <a:rPr lang="en-US" dirty="0"/>
              <a:t> </a:t>
            </a:r>
            <a:r>
              <a:rPr lang="en-US"/>
              <a:t>μορφές</a:t>
            </a:r>
            <a:r>
              <a:rPr lang="en-US" dirty="0"/>
              <a:t> βίας </a:t>
            </a:r>
            <a:endParaRPr lang="en-US"/>
          </a:p>
          <a:p>
            <a:pPr marL="342900"/>
            <a:r>
              <a:rPr lang="en-US"/>
              <a:t>Δικάιωμ</a:t>
            </a:r>
            <a:r>
              <a:rPr lang="en-US" dirty="0"/>
              <a:t>α </a:t>
            </a:r>
            <a:r>
              <a:rPr lang="en-US"/>
              <a:t>στην</a:t>
            </a:r>
            <a:r>
              <a:rPr lang="en-US" dirty="0"/>
              <a:t> </a:t>
            </a:r>
            <a:r>
              <a:rPr lang="en-US"/>
              <a:t>εκ</a:t>
            </a:r>
            <a:r>
              <a:rPr lang="en-US" dirty="0"/>
              <a:t>πα</a:t>
            </a:r>
            <a:r>
              <a:rPr lang="en-US"/>
              <a:t>ίδευση</a:t>
            </a:r>
            <a:r>
              <a:rPr lang="en-US" dirty="0"/>
              <a:t> και </a:t>
            </a:r>
            <a:r>
              <a:rPr lang="en-US"/>
              <a:t>στην</a:t>
            </a:r>
            <a:r>
              <a:rPr lang="en-US" dirty="0"/>
              <a:t> </a:t>
            </a:r>
            <a:r>
              <a:rPr lang="en-US"/>
              <a:t>ψυχ</a:t>
            </a:r>
            <a:r>
              <a:rPr lang="en-US" dirty="0"/>
              <a:t>α</a:t>
            </a:r>
            <a:r>
              <a:rPr lang="en-US"/>
              <a:t>γωγί</a:t>
            </a:r>
            <a:r>
              <a:rPr lang="en-US" dirty="0"/>
              <a:t>α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528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9BB0C0-CF28-51AB-F4CD-76BB2AB7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Συχνές</a:t>
            </a:r>
            <a:r>
              <a:rPr lang="en-US"/>
              <a:t> παραβ</a:t>
            </a:r>
            <a:r>
              <a:rPr lang="en-US" err="1"/>
              <a:t>ιάσεις</a:t>
            </a:r>
            <a:r>
              <a:rPr lang="en-US"/>
              <a:t> </a:t>
            </a:r>
            <a:r>
              <a:rPr lang="en-US" err="1"/>
              <a:t>των</a:t>
            </a:r>
            <a:r>
              <a:rPr lang="en-US"/>
              <a:t> </a:t>
            </a:r>
            <a:r>
              <a:rPr lang="en-US" err="1"/>
              <a:t>δικ</a:t>
            </a:r>
            <a:r>
              <a:rPr lang="en-US"/>
              <a:t>α</a:t>
            </a:r>
            <a:r>
              <a:rPr lang="en-US" err="1"/>
              <a:t>ιωμάτων</a:t>
            </a:r>
            <a:r>
              <a:rPr lang="en-US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E4D138-2C01-5ED6-37AB-4FC5A5DC58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prstClr val="black">
                  <a:lumMod val="85000"/>
                  <a:lumOff val="15000"/>
                </a:prstClr>
              </a:buClr>
              <a:buFont typeface="Wingdings" pitchFamily="18" charset="0"/>
              <a:buChar char="q"/>
            </a:pPr>
            <a:r>
              <a:rPr lang="en-US" dirty="0"/>
              <a:t>Ο </a:t>
            </a:r>
            <a:r>
              <a:rPr lang="en-US" dirty="0" err="1"/>
              <a:t>σχολικός</a:t>
            </a:r>
            <a:r>
              <a:rPr lang="en-US" dirty="0"/>
              <a:t> </a:t>
            </a:r>
            <a:r>
              <a:rPr lang="en-US" dirty="0" err="1"/>
              <a:t>εκφοβισμός</a:t>
            </a:r>
            <a:r>
              <a:rPr lang="en-US" dirty="0"/>
              <a:t> </a:t>
            </a:r>
            <a:r>
              <a:rPr lang="el-GR" dirty="0" smtClean="0"/>
              <a:t>αποτελεί </a:t>
            </a:r>
            <a:r>
              <a:rPr lang="en-US" dirty="0" err="1" smtClean="0"/>
              <a:t>μία</a:t>
            </a:r>
            <a:r>
              <a:rPr lang="en-US" dirty="0" smtClean="0"/>
              <a:t> </a:t>
            </a:r>
            <a:r>
              <a:rPr lang="en-US" dirty="0"/>
              <a:t>από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σοβαρότερες</a:t>
            </a:r>
            <a:r>
              <a:rPr lang="en-US" dirty="0"/>
              <a:t> </a:t>
            </a:r>
            <a:r>
              <a:rPr lang="en-US" dirty="0" err="1"/>
              <a:t>μορφές</a:t>
            </a:r>
            <a:r>
              <a:rPr lang="en-US" dirty="0"/>
              <a:t> </a:t>
            </a:r>
            <a:r>
              <a:rPr lang="en-US" dirty="0" err="1"/>
              <a:t>παραβίασης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δικαιωμάτων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παιδιών</a:t>
            </a:r>
            <a:r>
              <a:rPr lang="en-US" dirty="0"/>
              <a:t>.</a:t>
            </a:r>
          </a:p>
          <a:p>
            <a:pPr>
              <a:buClr>
                <a:srgbClr val="262626"/>
              </a:buClr>
              <a:buFont typeface="Wingdings" pitchFamily="18" charset="0"/>
              <a:buChar char="q"/>
            </a:pPr>
            <a:r>
              <a:rPr lang="en-US" dirty="0"/>
              <a:t> </a:t>
            </a:r>
            <a:r>
              <a:rPr lang="en-US" dirty="0" err="1"/>
              <a:t>το</a:t>
            </a:r>
            <a:r>
              <a:rPr lang="en-US" dirty="0"/>
              <a:t> 29% </a:t>
            </a:r>
            <a:r>
              <a:rPr lang="en-US" dirty="0" err="1"/>
              <a:t>των</a:t>
            </a:r>
            <a:r>
              <a:rPr lang="en-US" dirty="0"/>
              <a:t> μα</a:t>
            </a:r>
            <a:r>
              <a:rPr lang="en-US" dirty="0" err="1"/>
              <a:t>θητών</a:t>
            </a:r>
            <a:r>
              <a:rPr lang="en-US" dirty="0"/>
              <a:t> </a:t>
            </a:r>
            <a:r>
              <a:rPr lang="en-US" dirty="0" err="1"/>
              <a:t>έχουν</a:t>
            </a:r>
            <a:r>
              <a:rPr lang="en-US" dirty="0"/>
              <a:t> α</a:t>
            </a:r>
            <a:r>
              <a:rPr lang="en-US" dirty="0" err="1"/>
              <a:t>σκήσει</a:t>
            </a:r>
            <a:r>
              <a:rPr lang="en-US" dirty="0"/>
              <a:t> βία </a:t>
            </a:r>
            <a:r>
              <a:rPr lang="en-US" dirty="0" err="1"/>
              <a:t>σε</a:t>
            </a:r>
            <a:r>
              <a:rPr lang="en-US" dirty="0"/>
              <a:t> β</a:t>
            </a:r>
            <a:r>
              <a:rPr lang="en-US" dirty="0" err="1"/>
              <a:t>άρος</a:t>
            </a:r>
            <a:r>
              <a:rPr lang="en-US" dirty="0"/>
              <a:t> </a:t>
            </a:r>
            <a:r>
              <a:rPr lang="en-US" dirty="0" err="1"/>
              <a:t>συμμ</a:t>
            </a:r>
            <a:r>
              <a:rPr lang="en-US" dirty="0"/>
              <a:t>α</a:t>
            </a:r>
            <a:r>
              <a:rPr lang="en-US" dirty="0" err="1"/>
              <a:t>θητή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 </a:t>
            </a:r>
          </a:p>
          <a:p>
            <a:pPr>
              <a:buClr>
                <a:srgbClr val="262626"/>
              </a:buClr>
              <a:buFont typeface="Wingdings" pitchFamily="18" charset="0"/>
              <a:buChar char="q"/>
            </a:pPr>
            <a:r>
              <a:rPr lang="en-US" dirty="0">
                <a:ea typeface="+mn-lt"/>
                <a:cs typeface="+mn-lt"/>
              </a:rPr>
              <a:t>Η </a:t>
            </a:r>
            <a:r>
              <a:rPr lang="en-US" dirty="0" err="1">
                <a:ea typeface="+mn-lt"/>
                <a:cs typeface="+mn-lt"/>
              </a:rPr>
              <a:t>Ελλάδ</a:t>
            </a:r>
            <a:r>
              <a:rPr lang="en-US" dirty="0">
                <a:ea typeface="+mn-lt"/>
                <a:cs typeface="+mn-lt"/>
              </a:rPr>
              <a:t>α κατα</a:t>
            </a:r>
            <a:r>
              <a:rPr lang="en-US" dirty="0" err="1">
                <a:ea typeface="+mn-lt"/>
                <a:cs typeface="+mn-lt"/>
              </a:rPr>
              <a:t>τάσσετ</a:t>
            </a:r>
            <a:r>
              <a:rPr lang="en-US" dirty="0">
                <a:ea typeface="+mn-lt"/>
                <a:cs typeface="+mn-lt"/>
              </a:rPr>
              <a:t>αι </a:t>
            </a:r>
            <a:r>
              <a:rPr lang="en-US" dirty="0" err="1">
                <a:ea typeface="+mn-lt"/>
                <a:cs typeface="+mn-lt"/>
              </a:rPr>
              <a:t>στην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τέτ</a:t>
            </a:r>
            <a:r>
              <a:rPr lang="en-US" b="1" dirty="0">
                <a:ea typeface="+mn-lt"/>
                <a:cs typeface="+mn-lt"/>
              </a:rPr>
              <a:t>α</a:t>
            </a:r>
            <a:r>
              <a:rPr lang="en-US" b="1" dirty="0" err="1">
                <a:ea typeface="+mn-lt"/>
                <a:cs typeface="+mn-lt"/>
              </a:rPr>
              <a:t>ρτη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θέση</a:t>
            </a:r>
            <a:r>
              <a:rPr lang="en-US" dirty="0">
                <a:ea typeface="+mn-lt"/>
                <a:cs typeface="+mn-lt"/>
              </a:rPr>
              <a:t> πα</a:t>
            </a:r>
            <a:r>
              <a:rPr lang="en-US" dirty="0" err="1">
                <a:ea typeface="+mn-lt"/>
                <a:cs typeface="+mn-lt"/>
              </a:rPr>
              <a:t>γκοσμίως</a:t>
            </a:r>
            <a:r>
              <a:rPr lang="en-US" dirty="0">
                <a:ea typeface="+mn-lt"/>
                <a:cs typeface="+mn-lt"/>
              </a:rPr>
              <a:t> α</a:t>
            </a:r>
            <a:r>
              <a:rPr lang="en-US" dirty="0" err="1">
                <a:ea typeface="+mn-lt"/>
                <a:cs typeface="+mn-lt"/>
              </a:rPr>
              <a:t>νάμεσ</a:t>
            </a:r>
            <a:r>
              <a:rPr lang="en-US" dirty="0">
                <a:ea typeface="+mn-lt"/>
                <a:cs typeface="+mn-lt"/>
              </a:rPr>
              <a:t>α </a:t>
            </a:r>
            <a:r>
              <a:rPr lang="en-US" dirty="0" err="1">
                <a:ea typeface="+mn-lt"/>
                <a:cs typeface="+mn-lt"/>
              </a:rPr>
              <a:t>σε</a:t>
            </a:r>
            <a:r>
              <a:rPr lang="en-US" dirty="0">
                <a:ea typeface="+mn-lt"/>
                <a:cs typeface="+mn-lt"/>
              </a:rPr>
              <a:t> 41χώρες, </a:t>
            </a:r>
            <a:r>
              <a:rPr lang="en-US" dirty="0" err="1">
                <a:ea typeface="+mn-lt"/>
                <a:cs typeface="+mn-lt"/>
              </a:rPr>
              <a:t>στο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οσοστό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των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συνολικών</a:t>
            </a:r>
            <a:r>
              <a:rPr lang="en-US" dirty="0">
                <a:ea typeface="+mn-lt"/>
                <a:cs typeface="+mn-lt"/>
              </a:rPr>
              <a:t> μα</a:t>
            </a:r>
            <a:r>
              <a:rPr lang="en-US" dirty="0" err="1">
                <a:ea typeface="+mn-lt"/>
                <a:cs typeface="+mn-lt"/>
              </a:rPr>
              <a:t>θητών</a:t>
            </a:r>
            <a:r>
              <a:rPr lang="en-US" dirty="0">
                <a:ea typeface="+mn-lt"/>
                <a:cs typeface="+mn-lt"/>
              </a:rPr>
              <a:t> π</a:t>
            </a:r>
            <a:r>
              <a:rPr lang="en-US" dirty="0" err="1">
                <a:ea typeface="+mn-lt"/>
                <a:cs typeface="+mn-lt"/>
              </a:rPr>
              <a:t>ου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έχουν</a:t>
            </a:r>
            <a:r>
              <a:rPr lang="en-US" dirty="0">
                <a:ea typeface="+mn-lt"/>
                <a:cs typeface="+mn-lt"/>
              </a:rPr>
              <a:t> υπ</a:t>
            </a:r>
            <a:r>
              <a:rPr lang="en-US" dirty="0" err="1">
                <a:ea typeface="+mn-lt"/>
                <a:cs typeface="+mn-lt"/>
              </a:rPr>
              <a:t>άρξει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μάρτυρες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σε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γεγονός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σχολικού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εκφο</a:t>
            </a:r>
            <a:r>
              <a:rPr lang="en-US" dirty="0">
                <a:ea typeface="+mn-lt"/>
                <a:cs typeface="+mn-lt"/>
              </a:rPr>
              <a:t>β</a:t>
            </a:r>
            <a:r>
              <a:rPr lang="en-US" dirty="0" err="1">
                <a:ea typeface="+mn-lt"/>
                <a:cs typeface="+mn-lt"/>
              </a:rPr>
              <a:t>ισμού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σε</a:t>
            </a:r>
            <a:r>
              <a:rPr lang="en-US" dirty="0">
                <a:ea typeface="+mn-lt"/>
                <a:cs typeface="+mn-lt"/>
              </a:rPr>
              <a:t> β</a:t>
            </a:r>
            <a:r>
              <a:rPr lang="en-US" dirty="0" err="1">
                <a:ea typeface="+mn-lt"/>
                <a:cs typeface="+mn-lt"/>
              </a:rPr>
              <a:t>άρος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συμμ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θητή</a:t>
            </a:r>
            <a:r>
              <a:rPr lang="en-US" dirty="0">
                <a:ea typeface="+mn-lt"/>
                <a:cs typeface="+mn-lt"/>
              </a:rPr>
              <a:t>/</a:t>
            </a:r>
            <a:r>
              <a:rPr lang="en-US" dirty="0" err="1">
                <a:ea typeface="+mn-lt"/>
                <a:cs typeface="+mn-lt"/>
              </a:rPr>
              <a:t>τρι</a:t>
            </a:r>
            <a:r>
              <a:rPr lang="en-US" dirty="0">
                <a:ea typeface="+mn-lt"/>
                <a:cs typeface="+mn-lt"/>
              </a:rPr>
              <a:t>ας </a:t>
            </a:r>
            <a:r>
              <a:rPr lang="en-US" dirty="0" err="1">
                <a:ea typeface="+mn-lt"/>
                <a:cs typeface="+mn-lt"/>
              </a:rPr>
              <a:t>τους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>
              <a:buClr>
                <a:srgbClr val="262626"/>
              </a:buClr>
              <a:buFont typeface="Wingdings" pitchFamily="18" charset="0"/>
              <a:buChar char="q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9F111C-6922-0366-7954-94ED5F1ED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2176" y="2103120"/>
            <a:ext cx="4663440" cy="374904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itchFamily="18" charset="0"/>
              <a:buChar char="Ø"/>
            </a:pPr>
            <a:r>
              <a:rPr lang="en-US" dirty="0"/>
              <a:t>Πα</a:t>
            </a:r>
            <a:r>
              <a:rPr lang="en-US" err="1"/>
              <a:t>ράλληλ</a:t>
            </a:r>
            <a:r>
              <a:rPr lang="en-US" dirty="0"/>
              <a:t>α η </a:t>
            </a:r>
            <a:r>
              <a:rPr lang="en-US" b="1" dirty="0"/>
              <a:t>πα</a:t>
            </a:r>
            <a:r>
              <a:rPr lang="en-US" b="1" err="1"/>
              <a:t>ιδική</a:t>
            </a:r>
            <a:r>
              <a:rPr lang="en-US" b="1" dirty="0"/>
              <a:t> </a:t>
            </a:r>
            <a:r>
              <a:rPr lang="en-US" b="1" err="1"/>
              <a:t>εργ</a:t>
            </a:r>
            <a:r>
              <a:rPr lang="en-US" b="1" dirty="0"/>
              <a:t>α</a:t>
            </a:r>
            <a:r>
              <a:rPr lang="en-US" b="1" err="1"/>
              <a:t>σί</a:t>
            </a:r>
            <a:r>
              <a:rPr lang="en-US" b="1" dirty="0"/>
              <a:t>α</a:t>
            </a:r>
            <a:r>
              <a:rPr lang="en-US" dirty="0"/>
              <a:t> , η </a:t>
            </a:r>
            <a:r>
              <a:rPr lang="en-US" b="1" dirty="0"/>
              <a:t>πα</a:t>
            </a:r>
            <a:r>
              <a:rPr lang="en-US" b="1" err="1"/>
              <a:t>ιδική</a:t>
            </a:r>
            <a:r>
              <a:rPr lang="en-US" b="1" dirty="0"/>
              <a:t> </a:t>
            </a:r>
            <a:r>
              <a:rPr lang="en-US" b="1" err="1"/>
              <a:t>δουλεμ</a:t>
            </a:r>
            <a:r>
              <a:rPr lang="en-US" b="1" dirty="0"/>
              <a:t>π</a:t>
            </a:r>
            <a:r>
              <a:rPr lang="en-US" b="1" err="1"/>
              <a:t>ορί</a:t>
            </a:r>
            <a:r>
              <a:rPr lang="en-US" b="1" dirty="0"/>
              <a:t>α</a:t>
            </a:r>
            <a:r>
              <a:rPr lang="en-US" dirty="0"/>
              <a:t> η α</a:t>
            </a:r>
            <a:r>
              <a:rPr lang="en-US" err="1"/>
              <a:t>κόμη</a:t>
            </a:r>
            <a:r>
              <a:rPr lang="en-US" dirty="0"/>
              <a:t> και </a:t>
            </a:r>
            <a:r>
              <a:rPr lang="en-US" b="1" dirty="0"/>
              <a:t>α</a:t>
            </a:r>
            <a:r>
              <a:rPr lang="en-US" b="1" err="1"/>
              <a:t>γορ</a:t>
            </a:r>
            <a:r>
              <a:rPr lang="en-US" b="1" dirty="0"/>
              <a:t>απ</a:t>
            </a:r>
            <a:r>
              <a:rPr lang="en-US" b="1" err="1"/>
              <a:t>ωλησίες</a:t>
            </a:r>
            <a:r>
              <a:rPr lang="en-US" b="1" dirty="0"/>
              <a:t> α</a:t>
            </a:r>
            <a:r>
              <a:rPr lang="en-US" b="1" err="1"/>
              <a:t>νηλήκων</a:t>
            </a:r>
            <a:r>
              <a:rPr lang="en-US" dirty="0"/>
              <a:t> α</a:t>
            </a:r>
            <a:r>
              <a:rPr lang="en-US" err="1"/>
              <a:t>νήκουν</a:t>
            </a:r>
            <a:r>
              <a:rPr lang="en-US" dirty="0"/>
              <a:t> </a:t>
            </a:r>
            <a:r>
              <a:rPr lang="en-US" err="1"/>
              <a:t>στις</a:t>
            </a:r>
            <a:r>
              <a:rPr lang="en-US" dirty="0"/>
              <a:t> </a:t>
            </a:r>
            <a:r>
              <a:rPr lang="en-US" err="1"/>
              <a:t>σο</a:t>
            </a:r>
            <a:r>
              <a:rPr lang="en-US" dirty="0"/>
              <a:t>βα</a:t>
            </a:r>
            <a:r>
              <a:rPr lang="en-US" err="1"/>
              <a:t>ρότερες</a:t>
            </a:r>
            <a:r>
              <a:rPr lang="en-US" dirty="0"/>
              <a:t> </a:t>
            </a:r>
            <a:r>
              <a:rPr lang="en-US" err="1"/>
              <a:t>μορφές</a:t>
            </a:r>
            <a:r>
              <a:rPr lang="en-US" dirty="0"/>
              <a:t> παραβία</a:t>
            </a:r>
            <a:r>
              <a:rPr lang="en-US" err="1"/>
              <a:t>σης</a:t>
            </a:r>
            <a:r>
              <a:rPr lang="en-US" dirty="0"/>
              <a:t> </a:t>
            </a:r>
            <a:r>
              <a:rPr lang="en-US" err="1"/>
              <a:t>δικ</a:t>
            </a:r>
            <a:r>
              <a:rPr lang="en-US" dirty="0"/>
              <a:t>α</a:t>
            </a:r>
            <a:r>
              <a:rPr lang="en-US" err="1"/>
              <a:t>ιωμάτων</a:t>
            </a:r>
            <a:r>
              <a:rPr lang="en-US" dirty="0"/>
              <a:t> </a:t>
            </a:r>
            <a:r>
              <a:rPr lang="en-US" err="1"/>
              <a:t>των</a:t>
            </a:r>
            <a:r>
              <a:rPr lang="en-US" dirty="0"/>
              <a:t> πα</a:t>
            </a:r>
            <a:r>
              <a:rPr lang="en-US" err="1"/>
              <a:t>ιδιών</a:t>
            </a:r>
            <a:r>
              <a:rPr lang="en-US" dirty="0"/>
              <a:t> </a:t>
            </a:r>
          </a:p>
          <a:p>
            <a:pPr>
              <a:buClr>
                <a:srgbClr val="262626"/>
              </a:buClr>
              <a:buFont typeface="Wingdings" pitchFamily="18" charset="0"/>
              <a:buChar char="Ø"/>
            </a:pPr>
            <a:r>
              <a:rPr lang="en-US" dirty="0" err="1"/>
              <a:t>Σεξου</a:t>
            </a:r>
            <a:r>
              <a:rPr lang="en-US" dirty="0"/>
              <a:t>α</a:t>
            </a:r>
            <a:r>
              <a:rPr lang="en-US" dirty="0" err="1"/>
              <a:t>λική</a:t>
            </a:r>
            <a:r>
              <a:rPr lang="en-US" dirty="0"/>
              <a:t> βια- </a:t>
            </a:r>
            <a:r>
              <a:rPr lang="en-US" dirty="0" err="1"/>
              <a:t>εκμετάλλευση</a:t>
            </a:r>
            <a:r>
              <a:rPr lang="en-US" dirty="0"/>
              <a:t> </a:t>
            </a:r>
          </a:p>
          <a:p>
            <a:pPr>
              <a:buClr>
                <a:srgbClr val="262626"/>
              </a:buClr>
              <a:buFont typeface="Wingdings" pitchFamily="18" charset="0"/>
              <a:buChar char="Ø"/>
            </a:pPr>
            <a:r>
              <a:rPr lang="en-US" b="1" err="1"/>
              <a:t>Στέρηση</a:t>
            </a:r>
            <a:r>
              <a:rPr lang="en-US" b="1" dirty="0"/>
              <a:t> </a:t>
            </a:r>
            <a:r>
              <a:rPr lang="en-US" b="1" err="1"/>
              <a:t>της</a:t>
            </a:r>
            <a:r>
              <a:rPr lang="en-US" b="1" dirty="0"/>
              <a:t> </a:t>
            </a:r>
            <a:r>
              <a:rPr lang="en-US" b="1" err="1"/>
              <a:t>ελευθερί</a:t>
            </a:r>
            <a:r>
              <a:rPr lang="en-US" b="1" dirty="0"/>
              <a:t>ας </a:t>
            </a:r>
            <a:r>
              <a:rPr lang="en-US" err="1"/>
              <a:t>του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867344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6C2997EE-0889-44C3-AC0D-18F26AC9AA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Παγκόσμια Ημέρα για τα Δικαιώματα του Παιδιού - Σαν Σήμερα .gr">
            <a:extLst>
              <a:ext uri="{FF2B5EF4-FFF2-40B4-BE49-F238E27FC236}">
                <a16:creationId xmlns:a16="http://schemas.microsoft.com/office/drawing/2014/main" xmlns="" id="{27969397-B143-FBD2-07F2-109BEED157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8" r="-2" b="21816"/>
          <a:stretch/>
        </p:blipFill>
        <p:spPr>
          <a:xfrm>
            <a:off x="5622233" y="10"/>
            <a:ext cx="6569769" cy="3750724"/>
          </a:xfrm>
          <a:custGeom>
            <a:avLst/>
            <a:gdLst/>
            <a:ahLst/>
            <a:cxnLst/>
            <a:rect l="l" t="t" r="r" b="b"/>
            <a:pathLst>
              <a:path w="6569769" h="3750734">
                <a:moveTo>
                  <a:pt x="1738471" y="0"/>
                </a:moveTo>
                <a:lnTo>
                  <a:pt x="6569769" y="0"/>
                </a:lnTo>
                <a:lnTo>
                  <a:pt x="6569769" y="3750734"/>
                </a:lnTo>
                <a:lnTo>
                  <a:pt x="0" y="3750734"/>
                </a:lnTo>
                <a:close/>
              </a:path>
            </a:pathLst>
          </a:custGeom>
        </p:spPr>
      </p:pic>
      <p:pic>
        <p:nvPicPr>
          <p:cNvPr id="2" name="Picture 1" descr="Παγκόσμια ημέρα Παιδιού - 11 Δεκεμβρίου">
            <a:extLst>
              <a:ext uri="{FF2B5EF4-FFF2-40B4-BE49-F238E27FC236}">
                <a16:creationId xmlns:a16="http://schemas.microsoft.com/office/drawing/2014/main" xmlns="" id="{B896E556-C9BB-9E7E-70FD-6CCEE6F158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340" r="-1" b="27666"/>
          <a:stretch/>
        </p:blipFill>
        <p:spPr>
          <a:xfrm>
            <a:off x="4182011" y="3887894"/>
            <a:ext cx="8009991" cy="2970106"/>
          </a:xfrm>
          <a:custGeom>
            <a:avLst/>
            <a:gdLst/>
            <a:ahLst/>
            <a:cxnLst/>
            <a:rect l="l" t="t" r="r" b="b"/>
            <a:pathLst>
              <a:path w="8009991" h="2970106">
                <a:moveTo>
                  <a:pt x="1376648" y="0"/>
                </a:moveTo>
                <a:lnTo>
                  <a:pt x="8009991" y="0"/>
                </a:lnTo>
                <a:lnTo>
                  <a:pt x="8009991" y="2970106"/>
                </a:lnTo>
                <a:lnTo>
                  <a:pt x="0" y="2970106"/>
                </a:lnTo>
                <a:close/>
              </a:path>
            </a:pathLst>
          </a:custGeom>
        </p:spPr>
      </p:pic>
      <p:pic>
        <p:nvPicPr>
          <p:cNvPr id="4" name="Picture 3" descr="Μήνυμα Κρητικού για την Παγκόσμια Ημέρα για τα Δικαιώματα του Παιδιού">
            <a:extLst>
              <a:ext uri="{FF2B5EF4-FFF2-40B4-BE49-F238E27FC236}">
                <a16:creationId xmlns:a16="http://schemas.microsoft.com/office/drawing/2014/main" xmlns="" id="{A45E4204-33C3-146A-8A5B-6160E5E8D92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334" r="12399"/>
          <a:stretch/>
        </p:blipFill>
        <p:spPr>
          <a:xfrm>
            <a:off x="20" y="10"/>
            <a:ext cx="7503091" cy="6857990"/>
          </a:xfrm>
          <a:custGeom>
            <a:avLst/>
            <a:gdLst/>
            <a:ahLst/>
            <a:cxnLst/>
            <a:rect l="l" t="t" r="r" b="b"/>
            <a:pathLst>
              <a:path w="7503111" h="6858000">
                <a:moveTo>
                  <a:pt x="0" y="0"/>
                </a:moveTo>
                <a:lnTo>
                  <a:pt x="677334" y="0"/>
                </a:lnTo>
                <a:lnTo>
                  <a:pt x="1168036" y="0"/>
                </a:lnTo>
                <a:lnTo>
                  <a:pt x="1205499" y="0"/>
                </a:lnTo>
                <a:lnTo>
                  <a:pt x="1647632" y="0"/>
                </a:lnTo>
                <a:lnTo>
                  <a:pt x="7215401" y="0"/>
                </a:lnTo>
                <a:lnTo>
                  <a:pt x="4041567" y="6852993"/>
                </a:lnTo>
                <a:lnTo>
                  <a:pt x="7503111" y="6852993"/>
                </a:lnTo>
                <a:lnTo>
                  <a:pt x="7503111" y="6852994"/>
                </a:lnTo>
                <a:lnTo>
                  <a:pt x="1647632" y="6852994"/>
                </a:lnTo>
                <a:lnTo>
                  <a:pt x="1647632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214756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41</Words>
  <Application>Microsoft Office PowerPoint</Application>
  <PresentationFormat>Προσαρμογή</PresentationFormat>
  <Paragraphs>33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SavonVTI</vt:lpstr>
      <vt:lpstr>Παγκοσμια ημερα των δικαιωματων  του παιδιου</vt:lpstr>
      <vt:lpstr>Διαφάνεια 2</vt:lpstr>
      <vt:lpstr>Στόχοι της ημέρας αυτής </vt:lpstr>
      <vt:lpstr>Βασικά δικαιώματα που αφφορούν τα παιδιά</vt:lpstr>
      <vt:lpstr>Συχνές παραβιάσεις των δικαιωμάτων 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Eleni</dc:creator>
  <cp:lastModifiedBy>Χρήστης των Windows</cp:lastModifiedBy>
  <cp:revision>246</cp:revision>
  <dcterms:created xsi:type="dcterms:W3CDTF">2023-11-20T05:25:16Z</dcterms:created>
  <dcterms:modified xsi:type="dcterms:W3CDTF">2023-11-26T16:41:15Z</dcterms:modified>
</cp:coreProperties>
</file>