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1" r:id="rId4"/>
    <p:sldId id="280" r:id="rId5"/>
    <p:sldId id="286" r:id="rId6"/>
    <p:sldId id="258" r:id="rId7"/>
    <p:sldId id="268" r:id="rId8"/>
    <p:sldId id="259" r:id="rId9"/>
    <p:sldId id="260" r:id="rId10"/>
    <p:sldId id="262" r:id="rId11"/>
    <p:sldId id="263" r:id="rId12"/>
    <p:sldId id="264" r:id="rId13"/>
    <p:sldId id="266" r:id="rId14"/>
    <p:sldId id="265" r:id="rId15"/>
    <p:sldId id="270" r:id="rId16"/>
    <p:sldId id="271" r:id="rId17"/>
    <p:sldId id="272" r:id="rId18"/>
    <p:sldId id="282" r:id="rId19"/>
    <p:sldId id="273" r:id="rId20"/>
    <p:sldId id="281"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D1FF"/>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0" autoAdjust="0"/>
    <p:restoredTop sz="79549" autoAdjust="0"/>
  </p:normalViewPr>
  <p:slideViewPr>
    <p:cSldViewPr snapToGrid="0">
      <p:cViewPr varScale="1">
        <p:scale>
          <a:sx n="77" d="100"/>
          <a:sy n="77" d="100"/>
        </p:scale>
        <p:origin x="2512" y="1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24939-21B1-40DB-8D72-EF644F3D6E15}" type="datetimeFigureOut">
              <a:rPr lang="en-GB" smtClean="0"/>
              <a:t>22/10/2023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DCE06A-3E6C-4CCB-BE5E-9EE6BACA405C}" type="slidenum">
              <a:rPr lang="en-GB" smtClean="0"/>
              <a:t>‹#›</a:t>
            </a:fld>
            <a:endParaRPr lang="en-GB"/>
          </a:p>
        </p:txBody>
      </p:sp>
    </p:spTree>
    <p:extLst>
      <p:ext uri="{BB962C8B-B14F-4D97-AF65-F5344CB8AC3E}">
        <p14:creationId xmlns:p14="http://schemas.microsoft.com/office/powerpoint/2010/main" val="786735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DCE06A-3E6C-4CCB-BE5E-9EE6BACA405C}" type="slidenum">
              <a:rPr lang="en-GB" smtClean="0"/>
              <a:t>1</a:t>
            </a:fld>
            <a:endParaRPr lang="en-GB"/>
          </a:p>
        </p:txBody>
      </p:sp>
    </p:spTree>
    <p:extLst>
      <p:ext uri="{BB962C8B-B14F-4D97-AF65-F5344CB8AC3E}">
        <p14:creationId xmlns:p14="http://schemas.microsoft.com/office/powerpoint/2010/main" val="225597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the answer? We need to reassess the negative impact that our throw away culture has on the environment. The need of convenience has led to the abundance of single-use plastics that serve no purpose, so we as individuals and consumers need to rethink our priorities and our relationship with our clothes, food and everything that we use on a daily basis. Reduce our consumption patterns, reuse what we already have and refuse new products. </a:t>
            </a:r>
          </a:p>
        </p:txBody>
      </p:sp>
      <p:sp>
        <p:nvSpPr>
          <p:cNvPr id="4" name="Slide Number Placeholder 3"/>
          <p:cNvSpPr>
            <a:spLocks noGrp="1"/>
          </p:cNvSpPr>
          <p:nvPr>
            <p:ph type="sldNum" sz="quarter" idx="10"/>
          </p:nvPr>
        </p:nvSpPr>
        <p:spPr/>
        <p:txBody>
          <a:bodyPr/>
          <a:lstStyle/>
          <a:p>
            <a:fld id="{B6DCE06A-3E6C-4CCB-BE5E-9EE6BACA405C}" type="slidenum">
              <a:rPr lang="en-GB" smtClean="0"/>
              <a:t>10</a:t>
            </a:fld>
            <a:endParaRPr lang="en-GB"/>
          </a:p>
        </p:txBody>
      </p:sp>
    </p:spTree>
    <p:extLst>
      <p:ext uri="{BB962C8B-B14F-4D97-AF65-F5344CB8AC3E}">
        <p14:creationId xmlns:p14="http://schemas.microsoft.com/office/powerpoint/2010/main" val="260213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taken on step further and trying to make a difference by trying to educate people about plastic pollution and try to promote the eradication of single-use plastics. I established and coordinated the Sustainable St. Andrews initiative in 2018 and I was also the Community Leader for St. Andrews on behalf of Surfers Against Sewage and working with the community, main stakeholders, local businesses and the Scottish government to tackle plastic pollution.</a:t>
            </a:r>
          </a:p>
        </p:txBody>
      </p:sp>
      <p:sp>
        <p:nvSpPr>
          <p:cNvPr id="4" name="Slide Number Placeholder 3"/>
          <p:cNvSpPr>
            <a:spLocks noGrp="1"/>
          </p:cNvSpPr>
          <p:nvPr>
            <p:ph type="sldNum" sz="quarter" idx="10"/>
          </p:nvPr>
        </p:nvSpPr>
        <p:spPr/>
        <p:txBody>
          <a:bodyPr/>
          <a:lstStyle/>
          <a:p>
            <a:fld id="{B6DCE06A-3E6C-4CCB-BE5E-9EE6BACA405C}" type="slidenum">
              <a:rPr lang="en-GB" smtClean="0"/>
              <a:t>11</a:t>
            </a:fld>
            <a:endParaRPr lang="en-GB"/>
          </a:p>
        </p:txBody>
      </p:sp>
    </p:spTree>
    <p:extLst>
      <p:ext uri="{BB962C8B-B14F-4D97-AF65-F5344CB8AC3E}">
        <p14:creationId xmlns:p14="http://schemas.microsoft.com/office/powerpoint/2010/main" val="103653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been bringing people who are keen to get involved and make a difference together and as part of my efforts I am engaging with several environmental NGOs, both on an international and local level. I have been working closely with the local environmental charity, St. Andrews Environmental Network, organised a beach clean here in St. Andrews in July 2019 as part of </a:t>
            </a:r>
            <a:r>
              <a:rPr lang="en-GB" dirty="0" err="1"/>
              <a:t>Kiko</a:t>
            </a:r>
            <a:r>
              <a:rPr lang="en-GB" dirty="0"/>
              <a:t> Matthews’ national tour of beach cleans to raise awareness on the issue of plastic pollution and ensure that we have regular beach cleans throughout the year.</a:t>
            </a:r>
          </a:p>
        </p:txBody>
      </p:sp>
      <p:sp>
        <p:nvSpPr>
          <p:cNvPr id="4" name="Slide Number Placeholder 3"/>
          <p:cNvSpPr>
            <a:spLocks noGrp="1"/>
          </p:cNvSpPr>
          <p:nvPr>
            <p:ph type="sldNum" sz="quarter" idx="10"/>
          </p:nvPr>
        </p:nvSpPr>
        <p:spPr/>
        <p:txBody>
          <a:bodyPr/>
          <a:lstStyle/>
          <a:p>
            <a:fld id="{B6DCE06A-3E6C-4CCB-BE5E-9EE6BACA405C}" type="slidenum">
              <a:rPr lang="en-GB" smtClean="0"/>
              <a:t>12</a:t>
            </a:fld>
            <a:endParaRPr lang="en-GB"/>
          </a:p>
        </p:txBody>
      </p:sp>
    </p:spTree>
    <p:extLst>
      <p:ext uri="{BB962C8B-B14F-4D97-AF65-F5344CB8AC3E}">
        <p14:creationId xmlns:p14="http://schemas.microsoft.com/office/powerpoint/2010/main" val="3382636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also come together and launched the initiative with a very successful event at the end of June 2019. I have been giving talks on the subject at schools, the university, local business events and continue to engage with all the main stakeholders. And since the pandemic I have continued to give talks in a variety of audiences but this time virtually.</a:t>
            </a:r>
          </a:p>
        </p:txBody>
      </p:sp>
      <p:sp>
        <p:nvSpPr>
          <p:cNvPr id="4" name="Slide Number Placeholder 3"/>
          <p:cNvSpPr>
            <a:spLocks noGrp="1"/>
          </p:cNvSpPr>
          <p:nvPr>
            <p:ph type="sldNum" sz="quarter" idx="10"/>
          </p:nvPr>
        </p:nvSpPr>
        <p:spPr/>
        <p:txBody>
          <a:bodyPr/>
          <a:lstStyle/>
          <a:p>
            <a:fld id="{B6DCE06A-3E6C-4CCB-BE5E-9EE6BACA405C}" type="slidenum">
              <a:rPr lang="en-GB" smtClean="0"/>
              <a:t>13</a:t>
            </a:fld>
            <a:endParaRPr lang="en-GB"/>
          </a:p>
        </p:txBody>
      </p:sp>
    </p:spTree>
    <p:extLst>
      <p:ext uri="{BB962C8B-B14F-4D97-AF65-F5344CB8AC3E}">
        <p14:creationId xmlns:p14="http://schemas.microsoft.com/office/powerpoint/2010/main" val="95506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question now is what can you do and how you can get involved? At first instance, I would recommend reading one of these brilliant books that gain a better understanding of the enormity of the issue but also they offer some practical ideas of all the things you can do as an individual in your home and workplace to contribute to the eradication of disposable plastics. </a:t>
            </a:r>
          </a:p>
        </p:txBody>
      </p:sp>
      <p:sp>
        <p:nvSpPr>
          <p:cNvPr id="4" name="Slide Number Placeholder 3"/>
          <p:cNvSpPr>
            <a:spLocks noGrp="1"/>
          </p:cNvSpPr>
          <p:nvPr>
            <p:ph type="sldNum" sz="quarter" idx="10"/>
          </p:nvPr>
        </p:nvSpPr>
        <p:spPr/>
        <p:txBody>
          <a:bodyPr/>
          <a:lstStyle/>
          <a:p>
            <a:fld id="{B6DCE06A-3E6C-4CCB-BE5E-9EE6BACA405C}" type="slidenum">
              <a:rPr lang="en-GB" smtClean="0"/>
              <a:t>14</a:t>
            </a:fld>
            <a:endParaRPr lang="en-GB"/>
          </a:p>
        </p:txBody>
      </p:sp>
    </p:spTree>
    <p:extLst>
      <p:ext uri="{BB962C8B-B14F-4D97-AF65-F5344CB8AC3E}">
        <p14:creationId xmlns:p14="http://schemas.microsoft.com/office/powerpoint/2010/main" val="949515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most importantly as I mentioned before is about changing our consumption patterns and changing our way of thinking when it comes to our shopping habits. Zero waste shops are becoming the norm so it’s an alternative way of shopping for all your food and household essentials.</a:t>
            </a:r>
          </a:p>
        </p:txBody>
      </p:sp>
      <p:sp>
        <p:nvSpPr>
          <p:cNvPr id="4" name="Slide Number Placeholder 3"/>
          <p:cNvSpPr>
            <a:spLocks noGrp="1"/>
          </p:cNvSpPr>
          <p:nvPr>
            <p:ph type="sldNum" sz="quarter" idx="10"/>
          </p:nvPr>
        </p:nvSpPr>
        <p:spPr/>
        <p:txBody>
          <a:bodyPr/>
          <a:lstStyle/>
          <a:p>
            <a:fld id="{B6DCE06A-3E6C-4CCB-BE5E-9EE6BACA405C}" type="slidenum">
              <a:rPr lang="en-GB" smtClean="0"/>
              <a:t>15</a:t>
            </a:fld>
            <a:endParaRPr lang="en-GB"/>
          </a:p>
        </p:txBody>
      </p:sp>
    </p:spTree>
    <p:extLst>
      <p:ext uri="{BB962C8B-B14F-4D97-AF65-F5344CB8AC3E}">
        <p14:creationId xmlns:p14="http://schemas.microsoft.com/office/powerpoint/2010/main" val="2041168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other option is to start looking into feasible alternative products to plastic both as an individual consumer as well as a business. There are so many new products that can replace single-use plastics but we still need to be careful that by replacing one for another we are not continue to impact negatively the environment.</a:t>
            </a:r>
          </a:p>
        </p:txBody>
      </p:sp>
      <p:sp>
        <p:nvSpPr>
          <p:cNvPr id="4" name="Slide Number Placeholder 3"/>
          <p:cNvSpPr>
            <a:spLocks noGrp="1"/>
          </p:cNvSpPr>
          <p:nvPr>
            <p:ph type="sldNum" sz="quarter" idx="10"/>
          </p:nvPr>
        </p:nvSpPr>
        <p:spPr/>
        <p:txBody>
          <a:bodyPr/>
          <a:lstStyle/>
          <a:p>
            <a:fld id="{B6DCE06A-3E6C-4CCB-BE5E-9EE6BACA405C}" type="slidenum">
              <a:rPr lang="en-GB" smtClean="0"/>
              <a:t>16</a:t>
            </a:fld>
            <a:endParaRPr lang="en-GB"/>
          </a:p>
        </p:txBody>
      </p:sp>
    </p:spTree>
    <p:extLst>
      <p:ext uri="{BB962C8B-B14F-4D97-AF65-F5344CB8AC3E}">
        <p14:creationId xmlns:p14="http://schemas.microsoft.com/office/powerpoint/2010/main" val="120630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the one easy change that everyone can do is swapping disposable coffee cups for a reusable cup. The majority of people buy their teas and coffees on the go nowadays and using a reusable cup can actually make a difference if every single consumer did that. It is estimated that over 12 million cups are used on an annual basis in the UK alone. </a:t>
            </a:r>
          </a:p>
        </p:txBody>
      </p:sp>
      <p:sp>
        <p:nvSpPr>
          <p:cNvPr id="4" name="Slide Number Placeholder 3"/>
          <p:cNvSpPr>
            <a:spLocks noGrp="1"/>
          </p:cNvSpPr>
          <p:nvPr>
            <p:ph type="sldNum" sz="quarter" idx="10"/>
          </p:nvPr>
        </p:nvSpPr>
        <p:spPr/>
        <p:txBody>
          <a:bodyPr/>
          <a:lstStyle/>
          <a:p>
            <a:fld id="{B6DCE06A-3E6C-4CCB-BE5E-9EE6BACA405C}" type="slidenum">
              <a:rPr lang="en-GB" smtClean="0"/>
              <a:t>17</a:t>
            </a:fld>
            <a:endParaRPr lang="en-GB"/>
          </a:p>
        </p:txBody>
      </p:sp>
    </p:spTree>
    <p:extLst>
      <p:ext uri="{BB962C8B-B14F-4D97-AF65-F5344CB8AC3E}">
        <p14:creationId xmlns:p14="http://schemas.microsoft.com/office/powerpoint/2010/main" val="2177039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question is also what do the big companies are doing to deal with the issue? Supermarkets have already announced that they will be removing plastic packaging from their fruit and veg aisles and are trying to identify ways to deal with the issue of plastic waste. It is important to note that changing the supply chain is a lengthy and complicated process and on average it will take 12-18 months before we see positive changes in our local supermarkets. </a:t>
            </a:r>
          </a:p>
        </p:txBody>
      </p:sp>
      <p:sp>
        <p:nvSpPr>
          <p:cNvPr id="4" name="Slide Number Placeholder 3"/>
          <p:cNvSpPr>
            <a:spLocks noGrp="1"/>
          </p:cNvSpPr>
          <p:nvPr>
            <p:ph type="sldNum" sz="quarter" idx="5"/>
          </p:nvPr>
        </p:nvSpPr>
        <p:spPr/>
        <p:txBody>
          <a:bodyPr/>
          <a:lstStyle/>
          <a:p>
            <a:fld id="{B6DCE06A-3E6C-4CCB-BE5E-9EE6BACA405C}" type="slidenum">
              <a:rPr lang="en-GB" smtClean="0"/>
              <a:t>18</a:t>
            </a:fld>
            <a:endParaRPr lang="en-GB"/>
          </a:p>
        </p:txBody>
      </p:sp>
    </p:spTree>
    <p:extLst>
      <p:ext uri="{BB962C8B-B14F-4D97-AF65-F5344CB8AC3E}">
        <p14:creationId xmlns:p14="http://schemas.microsoft.com/office/powerpoint/2010/main" val="1045748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consumer goods market, there are also several initiatives promoting alternative ways to plastics. Loop is an initiative that has brought over 300 brands together that will provide reusable containers that will be refilled with the branded products as required. This scheme has been operational in the U.S. and France and was introduced to the UK in September 2020.</a:t>
            </a:r>
          </a:p>
        </p:txBody>
      </p:sp>
      <p:sp>
        <p:nvSpPr>
          <p:cNvPr id="4" name="Slide Number Placeholder 3"/>
          <p:cNvSpPr>
            <a:spLocks noGrp="1"/>
          </p:cNvSpPr>
          <p:nvPr>
            <p:ph type="sldNum" sz="quarter" idx="10"/>
          </p:nvPr>
        </p:nvSpPr>
        <p:spPr/>
        <p:txBody>
          <a:bodyPr/>
          <a:lstStyle/>
          <a:p>
            <a:fld id="{B6DCE06A-3E6C-4CCB-BE5E-9EE6BACA405C}" type="slidenum">
              <a:rPr lang="en-GB" smtClean="0"/>
              <a:t>19</a:t>
            </a:fld>
            <a:endParaRPr lang="en-GB"/>
          </a:p>
        </p:txBody>
      </p:sp>
    </p:spTree>
    <p:extLst>
      <p:ext uri="{BB962C8B-B14F-4D97-AF65-F5344CB8AC3E}">
        <p14:creationId xmlns:p14="http://schemas.microsoft.com/office/powerpoint/2010/main" val="397739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Plastic pollution is one of the most urgent environmental issues currently. Following Sir David </a:t>
            </a:r>
            <a:r>
              <a:rPr lang="en-GB" dirty="0" err="1"/>
              <a:t>Attenbourgh’s</a:t>
            </a:r>
            <a:r>
              <a:rPr lang="en-GB" dirty="0"/>
              <a:t> ‘Blue Planet’ episode on the impact of plastic waste on ocean life, public awareness has increased dramatically since 2018. The main problem being single-use plastics also known as disposable plastics. These types of plastics have a short lifespan ranged from a few seconds to minutes.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6DCE06A-3E6C-4CCB-BE5E-9EE6BACA405C}" type="slidenum">
              <a:rPr lang="en-GB" smtClean="0"/>
              <a:t>2</a:t>
            </a:fld>
            <a:endParaRPr lang="en-GB"/>
          </a:p>
        </p:txBody>
      </p:sp>
    </p:spTree>
    <p:extLst>
      <p:ext uri="{BB962C8B-B14F-4D97-AF65-F5344CB8AC3E}">
        <p14:creationId xmlns:p14="http://schemas.microsoft.com/office/powerpoint/2010/main" val="963109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initiatives has been the establishment of a plastic bottle deposit scheme by supermarket Iceland in its supermarkets, as well as several airlines which are opting to eradicate single-use plastics from all their flights. Several businesses has revisited their production and packaging strategy to implement sustainable solutions. </a:t>
            </a:r>
          </a:p>
        </p:txBody>
      </p:sp>
      <p:sp>
        <p:nvSpPr>
          <p:cNvPr id="4" name="Slide Number Placeholder 3"/>
          <p:cNvSpPr>
            <a:spLocks noGrp="1"/>
          </p:cNvSpPr>
          <p:nvPr>
            <p:ph type="sldNum" sz="quarter" idx="5"/>
          </p:nvPr>
        </p:nvSpPr>
        <p:spPr/>
        <p:txBody>
          <a:bodyPr/>
          <a:lstStyle/>
          <a:p>
            <a:fld id="{B6DCE06A-3E6C-4CCB-BE5E-9EE6BACA405C}" type="slidenum">
              <a:rPr lang="en-GB" smtClean="0"/>
              <a:t>20</a:t>
            </a:fld>
            <a:endParaRPr lang="en-GB"/>
          </a:p>
        </p:txBody>
      </p:sp>
    </p:spTree>
    <p:extLst>
      <p:ext uri="{BB962C8B-B14F-4D97-AF65-F5344CB8AC3E}">
        <p14:creationId xmlns:p14="http://schemas.microsoft.com/office/powerpoint/2010/main" val="1272933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urgency of trying to control and decrease the use of single-use plastics is undeniable. Therefore, actions need to be taken at all levels and by all stakeholders globally if we are to control the amount of plastic waste that continues to build with every minute that goes by. It’s up to all of us to make a difference and ensure that this doesn’t happen. </a:t>
            </a:r>
          </a:p>
          <a:p>
            <a:endParaRPr lang="en-US" dirty="0"/>
          </a:p>
        </p:txBody>
      </p:sp>
      <p:sp>
        <p:nvSpPr>
          <p:cNvPr id="4" name="Slide Number Placeholder 3"/>
          <p:cNvSpPr>
            <a:spLocks noGrp="1"/>
          </p:cNvSpPr>
          <p:nvPr>
            <p:ph type="sldNum" sz="quarter" idx="5"/>
          </p:nvPr>
        </p:nvSpPr>
        <p:spPr/>
        <p:txBody>
          <a:bodyPr/>
          <a:lstStyle/>
          <a:p>
            <a:fld id="{B6DCE06A-3E6C-4CCB-BE5E-9EE6BACA405C}" type="slidenum">
              <a:rPr lang="en-GB" smtClean="0"/>
              <a:t>21</a:t>
            </a:fld>
            <a:endParaRPr lang="en-GB"/>
          </a:p>
        </p:txBody>
      </p:sp>
    </p:spTree>
    <p:extLst>
      <p:ext uri="{BB962C8B-B14F-4D97-AF65-F5344CB8AC3E}">
        <p14:creationId xmlns:p14="http://schemas.microsoft.com/office/powerpoint/2010/main" val="239294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Plastic was discovered in 1950 and has become a highly valuable resource due to its durability, flexibility and longevity. However, over the years its production line has increased dramatically and the supply of plastic continues to skyrocket. That means that as more plastic is being produced, it has become impossible to dispose of it properly. It is reported that there has been more plastic produced this last decade than the whole of the 20</a:t>
            </a:r>
            <a:r>
              <a:rPr lang="en-GB" baseline="30000" dirty="0"/>
              <a:t>th</a:t>
            </a:r>
            <a:r>
              <a:rPr lang="en-GB" dirty="0"/>
              <a:t> century.</a:t>
            </a:r>
          </a:p>
        </p:txBody>
      </p:sp>
      <p:sp>
        <p:nvSpPr>
          <p:cNvPr id="4" name="Slide Number Placeholder 3"/>
          <p:cNvSpPr>
            <a:spLocks noGrp="1"/>
          </p:cNvSpPr>
          <p:nvPr>
            <p:ph type="sldNum" sz="quarter" idx="10"/>
          </p:nvPr>
        </p:nvSpPr>
        <p:spPr/>
        <p:txBody>
          <a:bodyPr/>
          <a:lstStyle/>
          <a:p>
            <a:fld id="{B6DCE06A-3E6C-4CCB-BE5E-9EE6BACA405C}" type="slidenum">
              <a:rPr lang="en-GB" smtClean="0"/>
              <a:t>3</a:t>
            </a:fld>
            <a:endParaRPr lang="en-GB"/>
          </a:p>
        </p:txBody>
      </p:sp>
    </p:spTree>
    <p:extLst>
      <p:ext uri="{BB962C8B-B14F-4D97-AF65-F5344CB8AC3E}">
        <p14:creationId xmlns:p14="http://schemas.microsoft.com/office/powerpoint/2010/main" val="214458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amazing to think how long plastic products exist for. With most of them having the ability to survive for hundreds of years, plastic waste is accumulating at a rapid pace in our land and oceans. With demand for plastic expected to continue to rise over the next few years, plastic production will intensify if no alternative resource is identified. </a:t>
            </a:r>
          </a:p>
        </p:txBody>
      </p:sp>
      <p:sp>
        <p:nvSpPr>
          <p:cNvPr id="4" name="Slide Number Placeholder 3"/>
          <p:cNvSpPr>
            <a:spLocks noGrp="1"/>
          </p:cNvSpPr>
          <p:nvPr>
            <p:ph type="sldNum" sz="quarter" idx="5"/>
          </p:nvPr>
        </p:nvSpPr>
        <p:spPr/>
        <p:txBody>
          <a:bodyPr/>
          <a:lstStyle/>
          <a:p>
            <a:fld id="{B6DCE06A-3E6C-4CCB-BE5E-9EE6BACA405C}" type="slidenum">
              <a:rPr lang="en-GB" smtClean="0"/>
              <a:t>4</a:t>
            </a:fld>
            <a:endParaRPr lang="en-GB"/>
          </a:p>
        </p:txBody>
      </p:sp>
    </p:spTree>
    <p:extLst>
      <p:ext uri="{BB962C8B-B14F-4D97-AF65-F5344CB8AC3E}">
        <p14:creationId xmlns:p14="http://schemas.microsoft.com/office/powerpoint/2010/main" val="23820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estimated that over 8 billion tonnes of plastic is being used globally with 200 million tonnes of plastic waste in our oceans currently. At this rate, it is projected that plastic production will lead to 34 billion tonnes of plastic by 2050 and inevitably a concerning amount of this will become unsustainable plastic waste. </a:t>
            </a:r>
          </a:p>
          <a:p>
            <a:endParaRPr lang="en-US" dirty="0"/>
          </a:p>
        </p:txBody>
      </p:sp>
      <p:sp>
        <p:nvSpPr>
          <p:cNvPr id="4" name="Slide Number Placeholder 3"/>
          <p:cNvSpPr>
            <a:spLocks noGrp="1"/>
          </p:cNvSpPr>
          <p:nvPr>
            <p:ph type="sldNum" sz="quarter" idx="5"/>
          </p:nvPr>
        </p:nvSpPr>
        <p:spPr/>
        <p:txBody>
          <a:bodyPr/>
          <a:lstStyle/>
          <a:p>
            <a:fld id="{7B7DA8D6-7499-584A-83C6-6F75AC5AC046}" type="slidenum">
              <a:rPr lang="en-US" smtClean="0"/>
              <a:t>5</a:t>
            </a:fld>
            <a:endParaRPr lang="en-US"/>
          </a:p>
        </p:txBody>
      </p:sp>
    </p:spTree>
    <p:extLst>
      <p:ext uri="{BB962C8B-B14F-4D97-AF65-F5344CB8AC3E}">
        <p14:creationId xmlns:p14="http://schemas.microsoft.com/office/powerpoint/2010/main" val="304162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already areas in our oceans that are covered with plastic waste, the Great Pacific garbage patch being one of the most well-known ones. The patch is actually two enormous masses of plastic waste and floating debris on both sides of the Pacific and it is hundreds of miles long and estimated to be in some areas 5 miles deep. </a:t>
            </a:r>
          </a:p>
        </p:txBody>
      </p:sp>
      <p:sp>
        <p:nvSpPr>
          <p:cNvPr id="4" name="Slide Number Placeholder 3"/>
          <p:cNvSpPr>
            <a:spLocks noGrp="1"/>
          </p:cNvSpPr>
          <p:nvPr>
            <p:ph type="sldNum" sz="quarter" idx="10"/>
          </p:nvPr>
        </p:nvSpPr>
        <p:spPr/>
        <p:txBody>
          <a:bodyPr/>
          <a:lstStyle/>
          <a:p>
            <a:fld id="{B6DCE06A-3E6C-4CCB-BE5E-9EE6BACA405C}" type="slidenum">
              <a:rPr lang="en-GB" smtClean="0"/>
              <a:t>6</a:t>
            </a:fld>
            <a:endParaRPr lang="en-GB"/>
          </a:p>
        </p:txBody>
      </p:sp>
    </p:spTree>
    <p:extLst>
      <p:ext uri="{BB962C8B-B14F-4D97-AF65-F5344CB8AC3E}">
        <p14:creationId xmlns:p14="http://schemas.microsoft.com/office/powerpoint/2010/main" val="58168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on the Great Pacific garbage patch has revealed that the density of the debris varies from area to area and it presents a combination of large pieces of plastic as well as microplastics that have accumulated. The Ocean </a:t>
            </a:r>
            <a:r>
              <a:rPr lang="en-GB" dirty="0" err="1"/>
              <a:t>Cleanup</a:t>
            </a:r>
            <a:r>
              <a:rPr lang="en-GB" dirty="0"/>
              <a:t> project estimates that the patch contains over 80,000 tonnes of plastic waste. </a:t>
            </a:r>
          </a:p>
        </p:txBody>
      </p:sp>
      <p:sp>
        <p:nvSpPr>
          <p:cNvPr id="4" name="Slide Number Placeholder 3"/>
          <p:cNvSpPr>
            <a:spLocks noGrp="1"/>
          </p:cNvSpPr>
          <p:nvPr>
            <p:ph type="sldNum" sz="quarter" idx="10"/>
          </p:nvPr>
        </p:nvSpPr>
        <p:spPr/>
        <p:txBody>
          <a:bodyPr/>
          <a:lstStyle/>
          <a:p>
            <a:fld id="{B6DCE06A-3E6C-4CCB-BE5E-9EE6BACA405C}" type="slidenum">
              <a:rPr lang="en-GB" smtClean="0"/>
              <a:t>7</a:t>
            </a:fld>
            <a:endParaRPr lang="en-GB"/>
          </a:p>
        </p:txBody>
      </p:sp>
    </p:spTree>
    <p:extLst>
      <p:ext uri="{BB962C8B-B14F-4D97-AF65-F5344CB8AC3E}">
        <p14:creationId xmlns:p14="http://schemas.microsoft.com/office/powerpoint/2010/main" val="392605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main plastic polluters globally is the fishing industry with discarded fishing nets - also known as ghost nets – representing the biggest pollutant in the world. Ghost nets that have been discarded for years in our oceans pose a big threat as they trap marine wildlife but also by breaking down in microplastics are ingested by marine animals and pollute the water quality of our oceans. </a:t>
            </a:r>
          </a:p>
        </p:txBody>
      </p:sp>
      <p:sp>
        <p:nvSpPr>
          <p:cNvPr id="4" name="Slide Number Placeholder 3"/>
          <p:cNvSpPr>
            <a:spLocks noGrp="1"/>
          </p:cNvSpPr>
          <p:nvPr>
            <p:ph type="sldNum" sz="quarter" idx="10"/>
          </p:nvPr>
        </p:nvSpPr>
        <p:spPr/>
        <p:txBody>
          <a:bodyPr/>
          <a:lstStyle/>
          <a:p>
            <a:fld id="{B6DCE06A-3E6C-4CCB-BE5E-9EE6BACA405C}" type="slidenum">
              <a:rPr lang="en-GB" smtClean="0"/>
              <a:t>8</a:t>
            </a:fld>
            <a:endParaRPr lang="en-GB"/>
          </a:p>
        </p:txBody>
      </p:sp>
    </p:spTree>
    <p:extLst>
      <p:ext uri="{BB962C8B-B14F-4D97-AF65-F5344CB8AC3E}">
        <p14:creationId xmlns:p14="http://schemas.microsoft.com/office/powerpoint/2010/main" val="885911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biggest polluter is the fashion industry as fast fashion over the last decade has led to an incredible amount of waste. The fashion industry is responsible for almost 36% of global plastic pollution and due to its unsustainable methods of production it has an overall negative impact on the environment.</a:t>
            </a:r>
          </a:p>
        </p:txBody>
      </p:sp>
      <p:sp>
        <p:nvSpPr>
          <p:cNvPr id="4" name="Slide Number Placeholder 3"/>
          <p:cNvSpPr>
            <a:spLocks noGrp="1"/>
          </p:cNvSpPr>
          <p:nvPr>
            <p:ph type="sldNum" sz="quarter" idx="10"/>
          </p:nvPr>
        </p:nvSpPr>
        <p:spPr/>
        <p:txBody>
          <a:bodyPr/>
          <a:lstStyle/>
          <a:p>
            <a:fld id="{B6DCE06A-3E6C-4CCB-BE5E-9EE6BACA405C}" type="slidenum">
              <a:rPr lang="en-GB" smtClean="0"/>
              <a:t>9</a:t>
            </a:fld>
            <a:endParaRPr lang="en-GB"/>
          </a:p>
        </p:txBody>
      </p:sp>
    </p:spTree>
    <p:extLst>
      <p:ext uri="{BB962C8B-B14F-4D97-AF65-F5344CB8AC3E}">
        <p14:creationId xmlns:p14="http://schemas.microsoft.com/office/powerpoint/2010/main" val="6676386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55387"/>
            <a:ext cx="7772400" cy="832666"/>
          </a:xfrm>
        </p:spPr>
        <p:txBody>
          <a:bodyPr anchor="b">
            <a:normAutofit/>
          </a:bodyPr>
          <a:lstStyle>
            <a:lvl1pPr algn="ctr">
              <a:defRPr sz="4800">
                <a:solidFill>
                  <a:schemeClr val="bg1"/>
                </a:solidFill>
              </a:defRPr>
            </a:lvl1pPr>
          </a:lstStyle>
          <a:p>
            <a:r>
              <a:rPr lang="en-US" dirty="0"/>
              <a:t>Click to edit presentation title</a:t>
            </a:r>
          </a:p>
        </p:txBody>
      </p:sp>
      <p:sp>
        <p:nvSpPr>
          <p:cNvPr id="3" name="Subtitle 2"/>
          <p:cNvSpPr>
            <a:spLocks noGrp="1"/>
          </p:cNvSpPr>
          <p:nvPr>
            <p:ph type="subTitle" idx="1" hasCustomPrompt="1"/>
          </p:nvPr>
        </p:nvSpPr>
        <p:spPr>
          <a:xfrm>
            <a:off x="1143000" y="4283676"/>
            <a:ext cx="6858000" cy="974124"/>
          </a:xfrm>
        </p:spPr>
        <p:txBody>
          <a:bodyPr>
            <a:normAutofit/>
          </a:bodyPr>
          <a:lstStyle>
            <a:lvl1pPr marL="0" indent="0" algn="ctr">
              <a:buNone/>
              <a:defRPr sz="2800" baseline="0">
                <a:solidFill>
                  <a:srgbClr val="9FD1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your name</a:t>
            </a:r>
          </a:p>
        </p:txBody>
      </p:sp>
      <p:pic>
        <p:nvPicPr>
          <p:cNvPr id="8" name="Picture 7"/>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5257800"/>
            <a:ext cx="9144000" cy="114129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99224" y="0"/>
            <a:ext cx="4945551" cy="2171097"/>
          </a:xfrm>
          <a:prstGeom prst="rect">
            <a:avLst/>
          </a:prstGeom>
        </p:spPr>
      </p:pic>
      <p:sp>
        <p:nvSpPr>
          <p:cNvPr id="14" name="TextBox 13"/>
          <p:cNvSpPr txBox="1"/>
          <p:nvPr userDrawn="1"/>
        </p:nvSpPr>
        <p:spPr>
          <a:xfrm>
            <a:off x="3336276" y="6399098"/>
            <a:ext cx="2471446" cy="369332"/>
          </a:xfrm>
          <a:prstGeom prst="rect">
            <a:avLst/>
          </a:prstGeom>
          <a:noFill/>
        </p:spPr>
        <p:txBody>
          <a:bodyPr wrap="none" rtlCol="0">
            <a:spAutoFit/>
          </a:bodyPr>
          <a:lstStyle/>
          <a:p>
            <a:r>
              <a:rPr lang="en-GB" sz="1800" kern="1200" dirty="0">
                <a:solidFill>
                  <a:schemeClr val="bg1">
                    <a:lumMod val="50000"/>
                  </a:schemeClr>
                </a:solidFill>
                <a:effectLst/>
                <a:latin typeface="+mn-lt"/>
                <a:ea typeface="+mn-ea"/>
                <a:cs typeface="+mn-cs"/>
              </a:rPr>
              <a:t>Powered by </a:t>
            </a:r>
            <a:r>
              <a:rPr lang="en-GB" sz="1800" kern="1200" dirty="0" err="1">
                <a:solidFill>
                  <a:schemeClr val="bg1">
                    <a:lumMod val="50000"/>
                  </a:schemeClr>
                </a:solidFill>
                <a:effectLst/>
                <a:latin typeface="+mn-lt"/>
                <a:ea typeface="+mn-ea"/>
                <a:cs typeface="+mn-cs"/>
              </a:rPr>
              <a:t>PechaKucha</a:t>
            </a:r>
            <a:endParaRPr lang="en-GB" dirty="0">
              <a:solidFill>
                <a:schemeClr val="bg1">
                  <a:lumMod val="50000"/>
                </a:schemeClr>
              </a:solidFill>
            </a:endParaRPr>
          </a:p>
        </p:txBody>
      </p:sp>
    </p:spTree>
    <p:extLst>
      <p:ext uri="{BB962C8B-B14F-4D97-AF65-F5344CB8AC3E}">
        <p14:creationId xmlns:p14="http://schemas.microsoft.com/office/powerpoint/2010/main" val="426753721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2844E-5944-4096-96FA-B57BB1CBF3F0}"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46A07-C275-4479-ABF4-13EE694CDC4B}" type="slidenum">
              <a:rPr lang="en-GB" smtClean="0"/>
              <a:t>‹#›</a:t>
            </a:fld>
            <a:endParaRPr lang="en-GB"/>
          </a:p>
        </p:txBody>
      </p:sp>
    </p:spTree>
    <p:extLst>
      <p:ext uri="{BB962C8B-B14F-4D97-AF65-F5344CB8AC3E}">
        <p14:creationId xmlns:p14="http://schemas.microsoft.com/office/powerpoint/2010/main" val="185021285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2844E-5944-4096-96FA-B57BB1CBF3F0}"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46A07-C275-4479-ABF4-13EE694CDC4B}" type="slidenum">
              <a:rPr lang="en-GB" smtClean="0"/>
              <a:t>‹#›</a:t>
            </a:fld>
            <a:endParaRPr lang="en-GB"/>
          </a:p>
        </p:txBody>
      </p:sp>
    </p:spTree>
    <p:extLst>
      <p:ext uri="{BB962C8B-B14F-4D97-AF65-F5344CB8AC3E}">
        <p14:creationId xmlns:p14="http://schemas.microsoft.com/office/powerpoint/2010/main" val="379970017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8000"/>
          </a:xfrm>
        </p:spPr>
        <p:txBody>
          <a:bodyPr/>
          <a:lstStyle>
            <a:lvl1pPr>
              <a:defRPr/>
            </a:lvl1pPr>
          </a:lstStyle>
          <a:p>
            <a:pPr lvl="0"/>
            <a:r>
              <a:rPr lang="en-US" dirty="0"/>
              <a:t>Click to add an image or text</a:t>
            </a:r>
          </a:p>
        </p:txBody>
      </p:sp>
    </p:spTree>
    <p:extLst>
      <p:ext uri="{BB962C8B-B14F-4D97-AF65-F5344CB8AC3E}">
        <p14:creationId xmlns:p14="http://schemas.microsoft.com/office/powerpoint/2010/main" val="427322488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32844E-5944-4096-96FA-B57BB1CBF3F0}"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46A07-C275-4479-ABF4-13EE694CDC4B}" type="slidenum">
              <a:rPr lang="en-GB" smtClean="0"/>
              <a:t>‹#›</a:t>
            </a:fld>
            <a:endParaRPr lang="en-GB"/>
          </a:p>
        </p:txBody>
      </p:sp>
    </p:spTree>
    <p:extLst>
      <p:ext uri="{BB962C8B-B14F-4D97-AF65-F5344CB8AC3E}">
        <p14:creationId xmlns:p14="http://schemas.microsoft.com/office/powerpoint/2010/main" val="101315343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32844E-5944-4096-96FA-B57BB1CBF3F0}" type="datetimeFigureOut">
              <a:rPr lang="en-GB" smtClean="0"/>
              <a:t>22/10/2023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946A07-C275-4479-ABF4-13EE694CDC4B}" type="slidenum">
              <a:rPr lang="en-GB" smtClean="0"/>
              <a:t>‹#›</a:t>
            </a:fld>
            <a:endParaRPr lang="en-GB"/>
          </a:p>
        </p:txBody>
      </p:sp>
    </p:spTree>
    <p:extLst>
      <p:ext uri="{BB962C8B-B14F-4D97-AF65-F5344CB8AC3E}">
        <p14:creationId xmlns:p14="http://schemas.microsoft.com/office/powerpoint/2010/main" val="309896291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32844E-5944-4096-96FA-B57BB1CBF3F0}" type="datetimeFigureOut">
              <a:rPr lang="en-GB" smtClean="0"/>
              <a:t>22/10/2023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946A07-C275-4479-ABF4-13EE694CDC4B}" type="slidenum">
              <a:rPr lang="en-GB" smtClean="0"/>
              <a:t>‹#›</a:t>
            </a:fld>
            <a:endParaRPr lang="en-GB"/>
          </a:p>
        </p:txBody>
      </p:sp>
    </p:spTree>
    <p:extLst>
      <p:ext uri="{BB962C8B-B14F-4D97-AF65-F5344CB8AC3E}">
        <p14:creationId xmlns:p14="http://schemas.microsoft.com/office/powerpoint/2010/main" val="361683049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32844E-5944-4096-96FA-B57BB1CBF3F0}" type="datetimeFigureOut">
              <a:rPr lang="en-GB" smtClean="0"/>
              <a:t>22/10/2023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946A07-C275-4479-ABF4-13EE694CDC4B}" type="slidenum">
              <a:rPr lang="en-GB" smtClean="0"/>
              <a:t>‹#›</a:t>
            </a:fld>
            <a:endParaRPr lang="en-GB"/>
          </a:p>
        </p:txBody>
      </p:sp>
    </p:spTree>
    <p:extLst>
      <p:ext uri="{BB962C8B-B14F-4D97-AF65-F5344CB8AC3E}">
        <p14:creationId xmlns:p14="http://schemas.microsoft.com/office/powerpoint/2010/main" val="65290321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2844E-5944-4096-96FA-B57BB1CBF3F0}" type="datetimeFigureOut">
              <a:rPr lang="en-GB" smtClean="0"/>
              <a:t>22/10/2023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946A07-C275-4479-ABF4-13EE694CDC4B}" type="slidenum">
              <a:rPr lang="en-GB" smtClean="0"/>
              <a:t>‹#›</a:t>
            </a:fld>
            <a:endParaRPr lang="en-GB"/>
          </a:p>
        </p:txBody>
      </p:sp>
    </p:spTree>
    <p:extLst>
      <p:ext uri="{BB962C8B-B14F-4D97-AF65-F5344CB8AC3E}">
        <p14:creationId xmlns:p14="http://schemas.microsoft.com/office/powerpoint/2010/main" val="30965492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32844E-5944-4096-96FA-B57BB1CBF3F0}" type="datetimeFigureOut">
              <a:rPr lang="en-GB" smtClean="0"/>
              <a:t>22/10/2023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946A07-C275-4479-ABF4-13EE694CDC4B}" type="slidenum">
              <a:rPr lang="en-GB" smtClean="0"/>
              <a:t>‹#›</a:t>
            </a:fld>
            <a:endParaRPr lang="en-GB"/>
          </a:p>
        </p:txBody>
      </p:sp>
    </p:spTree>
    <p:extLst>
      <p:ext uri="{BB962C8B-B14F-4D97-AF65-F5344CB8AC3E}">
        <p14:creationId xmlns:p14="http://schemas.microsoft.com/office/powerpoint/2010/main" val="202441839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32844E-5944-4096-96FA-B57BB1CBF3F0}" type="datetimeFigureOut">
              <a:rPr lang="en-GB" smtClean="0"/>
              <a:t>22/10/2023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946A07-C275-4479-ABF4-13EE694CDC4B}" type="slidenum">
              <a:rPr lang="en-GB" smtClean="0"/>
              <a:t>‹#›</a:t>
            </a:fld>
            <a:endParaRPr lang="en-GB"/>
          </a:p>
        </p:txBody>
      </p:sp>
    </p:spTree>
    <p:extLst>
      <p:ext uri="{BB962C8B-B14F-4D97-AF65-F5344CB8AC3E}">
        <p14:creationId xmlns:p14="http://schemas.microsoft.com/office/powerpoint/2010/main" val="334260055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2844E-5944-4096-96FA-B57BB1CBF3F0}" type="datetimeFigureOut">
              <a:rPr lang="en-GB" smtClean="0"/>
              <a:t>22/10/2023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46A07-C275-4479-ABF4-13EE694CDC4B}" type="slidenum">
              <a:rPr lang="en-GB" smtClean="0"/>
              <a:t>‹#›</a:t>
            </a:fld>
            <a:endParaRPr lang="en-GB"/>
          </a:p>
        </p:txBody>
      </p:sp>
    </p:spTree>
    <p:extLst>
      <p:ext uri="{BB962C8B-B14F-4D97-AF65-F5344CB8AC3E}">
        <p14:creationId xmlns:p14="http://schemas.microsoft.com/office/powerpoint/2010/main" val="1042084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89915"/>
            <a:ext cx="7772400" cy="1306898"/>
          </a:xfrm>
        </p:spPr>
        <p:txBody>
          <a:bodyPr>
            <a:normAutofit fontScale="90000"/>
          </a:bodyPr>
          <a:lstStyle/>
          <a:p>
            <a:r>
              <a:rPr lang="en-GB" dirty="0"/>
              <a:t>The impact of plastic pollution and how you can make a difference</a:t>
            </a:r>
          </a:p>
        </p:txBody>
      </p:sp>
      <p:sp>
        <p:nvSpPr>
          <p:cNvPr id="3" name="Subtitle 2"/>
          <p:cNvSpPr>
            <a:spLocks noGrp="1"/>
          </p:cNvSpPr>
          <p:nvPr>
            <p:ph type="subTitle" idx="1"/>
          </p:nvPr>
        </p:nvSpPr>
        <p:spPr/>
        <p:txBody>
          <a:bodyPr>
            <a:normAutofit lnSpcReduction="10000"/>
          </a:bodyPr>
          <a:lstStyle/>
          <a:p>
            <a:r>
              <a:rPr lang="en-GB" dirty="0"/>
              <a:t>Daphne </a:t>
            </a:r>
            <a:r>
              <a:rPr lang="en-GB" dirty="0" err="1"/>
              <a:t>Biliouri</a:t>
            </a:r>
            <a:r>
              <a:rPr lang="en-GB" dirty="0"/>
              <a:t>-Grant </a:t>
            </a:r>
          </a:p>
          <a:p>
            <a:r>
              <a:rPr lang="en-GB" dirty="0"/>
              <a:t>E: daphnegrant2014@btinternet.com</a:t>
            </a:r>
          </a:p>
        </p:txBody>
      </p:sp>
    </p:spTree>
    <p:extLst>
      <p:ext uri="{BB962C8B-B14F-4D97-AF65-F5344CB8AC3E}">
        <p14:creationId xmlns:p14="http://schemas.microsoft.com/office/powerpoint/2010/main" val="365476582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34F731F-E956-FA47-975E-3434795C3E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973" y="1165122"/>
            <a:ext cx="4466918" cy="4321277"/>
          </a:xfrm>
        </p:spPr>
      </p:pic>
      <p:pic>
        <p:nvPicPr>
          <p:cNvPr id="8" name="Picture 7">
            <a:extLst>
              <a:ext uri="{FF2B5EF4-FFF2-40B4-BE49-F238E27FC236}">
                <a16:creationId xmlns:a16="http://schemas.microsoft.com/office/drawing/2014/main" id="{C532DECF-7A26-184B-A464-1085A99EF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242131" y="3074121"/>
            <a:ext cx="3495368" cy="3305482"/>
          </a:xfrm>
          <a:prstGeom prst="rect">
            <a:avLst/>
          </a:prstGeom>
        </p:spPr>
      </p:pic>
      <p:pic>
        <p:nvPicPr>
          <p:cNvPr id="10" name="Picture 9">
            <a:extLst>
              <a:ext uri="{FF2B5EF4-FFF2-40B4-BE49-F238E27FC236}">
                <a16:creationId xmlns:a16="http://schemas.microsoft.com/office/drawing/2014/main" id="{40579197-E882-E34C-A285-7FA8DFE6C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7074" y="525411"/>
            <a:ext cx="3069507" cy="1943100"/>
          </a:xfrm>
          <a:prstGeom prst="rect">
            <a:avLst/>
          </a:prstGeom>
        </p:spPr>
      </p:pic>
      <p:pic>
        <p:nvPicPr>
          <p:cNvPr id="11" name="Content Placeholder 3">
            <a:extLst>
              <a:ext uri="{FF2B5EF4-FFF2-40B4-BE49-F238E27FC236}">
                <a16:creationId xmlns:a16="http://schemas.microsoft.com/office/drawing/2014/main" id="{C2FC2411-6A50-0049-8872-AF4C61A27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3" y="1209370"/>
            <a:ext cx="4466918" cy="4321277"/>
          </a:xfrm>
          <a:prstGeom prst="rect">
            <a:avLst/>
          </a:prstGeom>
        </p:spPr>
      </p:pic>
    </p:spTree>
    <p:extLst>
      <p:ext uri="{BB962C8B-B14F-4D97-AF65-F5344CB8AC3E}">
        <p14:creationId xmlns:p14="http://schemas.microsoft.com/office/powerpoint/2010/main" val="153552555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2992931-F790-CB48-B9E2-1DDE944902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314" y="333683"/>
            <a:ext cx="2857500" cy="2857500"/>
          </a:xfrm>
        </p:spPr>
      </p:pic>
      <p:pic>
        <p:nvPicPr>
          <p:cNvPr id="6" name="Picture 5">
            <a:extLst>
              <a:ext uri="{FF2B5EF4-FFF2-40B4-BE49-F238E27FC236}">
                <a16:creationId xmlns:a16="http://schemas.microsoft.com/office/drawing/2014/main" id="{A8478639-AD2D-7E40-BC6A-12E07C545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6876" y="2153264"/>
            <a:ext cx="5176685" cy="4160274"/>
          </a:xfrm>
          <a:prstGeom prst="rect">
            <a:avLst/>
          </a:prstGeom>
        </p:spPr>
      </p:pic>
      <p:pic>
        <p:nvPicPr>
          <p:cNvPr id="8" name="Picture 7">
            <a:extLst>
              <a:ext uri="{FF2B5EF4-FFF2-40B4-BE49-F238E27FC236}">
                <a16:creationId xmlns:a16="http://schemas.microsoft.com/office/drawing/2014/main" id="{B6366CDB-467E-DF4A-A9D8-3AF15E2C8C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4745" y="3753466"/>
            <a:ext cx="3362635" cy="2669457"/>
          </a:xfrm>
          <a:prstGeom prst="rect">
            <a:avLst/>
          </a:prstGeom>
        </p:spPr>
      </p:pic>
    </p:spTree>
    <p:extLst>
      <p:ext uri="{BB962C8B-B14F-4D97-AF65-F5344CB8AC3E}">
        <p14:creationId xmlns:p14="http://schemas.microsoft.com/office/powerpoint/2010/main" val="106186325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8076DF-FB7E-C448-ADDF-D796B8090B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9766" y="363179"/>
            <a:ext cx="2857500" cy="2857500"/>
          </a:xfrm>
        </p:spPr>
      </p:pic>
      <p:pic>
        <p:nvPicPr>
          <p:cNvPr id="6" name="Picture 5">
            <a:extLst>
              <a:ext uri="{FF2B5EF4-FFF2-40B4-BE49-F238E27FC236}">
                <a16:creationId xmlns:a16="http://schemas.microsoft.com/office/drawing/2014/main" id="{14C37F93-1CEB-804D-A644-25D2A2B5F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468" y="674329"/>
            <a:ext cx="3632200" cy="2235200"/>
          </a:xfrm>
          <a:prstGeom prst="rect">
            <a:avLst/>
          </a:prstGeom>
        </p:spPr>
      </p:pic>
      <p:pic>
        <p:nvPicPr>
          <p:cNvPr id="12" name="Picture 11">
            <a:extLst>
              <a:ext uri="{FF2B5EF4-FFF2-40B4-BE49-F238E27FC236}">
                <a16:creationId xmlns:a16="http://schemas.microsoft.com/office/drawing/2014/main" id="{FD3F7098-3BF2-9542-852E-967D7D7026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468" y="3583859"/>
            <a:ext cx="7874000" cy="3067665"/>
          </a:xfrm>
          <a:prstGeom prst="rect">
            <a:avLst/>
          </a:prstGeom>
        </p:spPr>
      </p:pic>
    </p:spTree>
    <p:extLst>
      <p:ext uri="{BB962C8B-B14F-4D97-AF65-F5344CB8AC3E}">
        <p14:creationId xmlns:p14="http://schemas.microsoft.com/office/powerpoint/2010/main" val="67765827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3AAFFF5-AB73-F747-A7FD-E81021F894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285875" y="1693300"/>
            <a:ext cx="6282813" cy="3427157"/>
          </a:xfrm>
        </p:spPr>
      </p:pic>
      <p:pic>
        <p:nvPicPr>
          <p:cNvPr id="10" name="Picture 9">
            <a:extLst>
              <a:ext uri="{FF2B5EF4-FFF2-40B4-BE49-F238E27FC236}">
                <a16:creationId xmlns:a16="http://schemas.microsoft.com/office/drawing/2014/main" id="{910609AF-9935-7D46-920F-5F3052BFF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067663" y="982611"/>
            <a:ext cx="6607277" cy="5143500"/>
          </a:xfrm>
          <a:prstGeom prst="rect">
            <a:avLst/>
          </a:prstGeom>
        </p:spPr>
      </p:pic>
    </p:spTree>
    <p:extLst>
      <p:ext uri="{BB962C8B-B14F-4D97-AF65-F5344CB8AC3E}">
        <p14:creationId xmlns:p14="http://schemas.microsoft.com/office/powerpoint/2010/main" val="291851313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C0321A1-0139-4444-8CAE-377FE02042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401096" y="849876"/>
            <a:ext cx="6459794" cy="5143500"/>
          </a:xfrm>
        </p:spPr>
      </p:pic>
    </p:spTree>
    <p:extLst>
      <p:ext uri="{BB962C8B-B14F-4D97-AF65-F5344CB8AC3E}">
        <p14:creationId xmlns:p14="http://schemas.microsoft.com/office/powerpoint/2010/main" val="420694352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3B279E4-86E8-614B-9C48-C8F68B8633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508000" y="410496"/>
            <a:ext cx="8128000" cy="6096000"/>
          </a:xfrm>
        </p:spPr>
      </p:pic>
    </p:spTree>
    <p:extLst>
      <p:ext uri="{BB962C8B-B14F-4D97-AF65-F5344CB8AC3E}">
        <p14:creationId xmlns:p14="http://schemas.microsoft.com/office/powerpoint/2010/main" val="33345840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5592CC-0387-CA48-A164-194438AF2D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143000" y="857250"/>
            <a:ext cx="6858000" cy="5143500"/>
          </a:xfrm>
        </p:spPr>
      </p:pic>
    </p:spTree>
    <p:extLst>
      <p:ext uri="{BB962C8B-B14F-4D97-AF65-F5344CB8AC3E}">
        <p14:creationId xmlns:p14="http://schemas.microsoft.com/office/powerpoint/2010/main" val="85734076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DB21A9C-7A7F-3748-ADB2-04D7A6F0FA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9900" y="871998"/>
            <a:ext cx="8204200" cy="5143500"/>
          </a:xfrm>
        </p:spPr>
      </p:pic>
    </p:spTree>
    <p:extLst>
      <p:ext uri="{BB962C8B-B14F-4D97-AF65-F5344CB8AC3E}">
        <p14:creationId xmlns:p14="http://schemas.microsoft.com/office/powerpoint/2010/main" val="81216736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3C72E26-AC2B-044C-AFDE-4C9FE446F0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000" y="850694"/>
            <a:ext cx="7874000" cy="5245100"/>
          </a:xfrm>
        </p:spPr>
      </p:pic>
    </p:spTree>
    <p:extLst>
      <p:ext uri="{BB962C8B-B14F-4D97-AF65-F5344CB8AC3E}">
        <p14:creationId xmlns:p14="http://schemas.microsoft.com/office/powerpoint/2010/main" val="307173756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784101C-3AA5-AB44-974B-8C5BB4F8CF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9500" y="1308100"/>
            <a:ext cx="6985000" cy="4241800"/>
          </a:xfrm>
        </p:spPr>
      </p:pic>
    </p:spTree>
    <p:extLst>
      <p:ext uri="{BB962C8B-B14F-4D97-AF65-F5344CB8AC3E}">
        <p14:creationId xmlns:p14="http://schemas.microsoft.com/office/powerpoint/2010/main" val="368178380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A7C774-69AB-054A-9E0D-15BF50D0E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168" y="557161"/>
            <a:ext cx="3325558" cy="2542457"/>
          </a:xfrm>
          <a:prstGeom prst="rect">
            <a:avLst/>
          </a:prstGeom>
        </p:spPr>
      </p:pic>
      <p:pic>
        <p:nvPicPr>
          <p:cNvPr id="7" name="Content Placeholder 6">
            <a:extLst>
              <a:ext uri="{FF2B5EF4-FFF2-40B4-BE49-F238E27FC236}">
                <a16:creationId xmlns:a16="http://schemas.microsoft.com/office/drawing/2014/main" id="{B4679E01-1888-0547-851A-D43A7967379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21438" y="3333137"/>
            <a:ext cx="4927600" cy="3195279"/>
          </a:xfrm>
        </p:spPr>
      </p:pic>
      <p:pic>
        <p:nvPicPr>
          <p:cNvPr id="9" name="Picture 8">
            <a:extLst>
              <a:ext uri="{FF2B5EF4-FFF2-40B4-BE49-F238E27FC236}">
                <a16:creationId xmlns:a16="http://schemas.microsoft.com/office/drawing/2014/main" id="{C4C71A06-6EAA-0641-8497-4BEE3FF12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208" y="557160"/>
            <a:ext cx="3575050" cy="2542457"/>
          </a:xfrm>
          <a:prstGeom prst="rect">
            <a:avLst/>
          </a:prstGeom>
        </p:spPr>
      </p:pic>
    </p:spTree>
    <p:extLst>
      <p:ext uri="{BB962C8B-B14F-4D97-AF65-F5344CB8AC3E}">
        <p14:creationId xmlns:p14="http://schemas.microsoft.com/office/powerpoint/2010/main" val="42002848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093396-7410-6244-9220-600368B957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230" y="754625"/>
            <a:ext cx="4127500" cy="4876800"/>
          </a:xfrm>
        </p:spPr>
      </p:pic>
      <p:pic>
        <p:nvPicPr>
          <p:cNvPr id="6" name="Picture 5">
            <a:extLst>
              <a:ext uri="{FF2B5EF4-FFF2-40B4-BE49-F238E27FC236}">
                <a16:creationId xmlns:a16="http://schemas.microsoft.com/office/drawing/2014/main" id="{15844904-292C-1E47-B9B9-CFD5E9AFD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3728" y="489154"/>
            <a:ext cx="4129549" cy="6032500"/>
          </a:xfrm>
          <a:prstGeom prst="rect">
            <a:avLst/>
          </a:prstGeom>
        </p:spPr>
      </p:pic>
    </p:spTree>
    <p:extLst>
      <p:ext uri="{BB962C8B-B14F-4D97-AF65-F5344CB8AC3E}">
        <p14:creationId xmlns:p14="http://schemas.microsoft.com/office/powerpoint/2010/main" val="353150780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9BE8DF7-A2DC-F848-8DAE-15DD9D993B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935" y="663677"/>
            <a:ext cx="7964130" cy="4955457"/>
          </a:xfrm>
        </p:spPr>
      </p:pic>
    </p:spTree>
    <p:extLst>
      <p:ext uri="{BB962C8B-B14F-4D97-AF65-F5344CB8AC3E}">
        <p14:creationId xmlns:p14="http://schemas.microsoft.com/office/powerpoint/2010/main" val="391504383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0DEC171-5244-B94A-95EC-3C838F575E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3690"/>
            <a:ext cx="9144000" cy="6469144"/>
          </a:xfrm>
        </p:spPr>
      </p:pic>
    </p:spTree>
    <p:extLst>
      <p:ext uri="{BB962C8B-B14F-4D97-AF65-F5344CB8AC3E}">
        <p14:creationId xmlns:p14="http://schemas.microsoft.com/office/powerpoint/2010/main" val="114496922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CD8F0DF-720E-D947-92AB-998B76E83C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7181" y="0"/>
            <a:ext cx="5489638" cy="6858000"/>
          </a:xfrm>
        </p:spPr>
      </p:pic>
    </p:spTree>
    <p:extLst>
      <p:ext uri="{BB962C8B-B14F-4D97-AF65-F5344CB8AC3E}">
        <p14:creationId xmlns:p14="http://schemas.microsoft.com/office/powerpoint/2010/main" val="156408251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C6F6CE66-D6DD-FF4F-91A6-016B2B9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938" y="1700213"/>
            <a:ext cx="4947285" cy="3457575"/>
          </a:xfrm>
          <a:prstGeom prst="rect">
            <a:avLst/>
          </a:prstGeom>
        </p:spPr>
      </p:pic>
      <p:sp>
        <p:nvSpPr>
          <p:cNvPr id="9" name="TextBox 8">
            <a:extLst>
              <a:ext uri="{FF2B5EF4-FFF2-40B4-BE49-F238E27FC236}">
                <a16:creationId xmlns:a16="http://schemas.microsoft.com/office/drawing/2014/main" id="{A4855CD2-14EF-024A-B4EF-CCFBA1456C0A}"/>
              </a:ext>
            </a:extLst>
          </p:cNvPr>
          <p:cNvSpPr txBox="1"/>
          <p:nvPr/>
        </p:nvSpPr>
        <p:spPr>
          <a:xfrm>
            <a:off x="1088708" y="1940131"/>
            <a:ext cx="2434590" cy="3000821"/>
          </a:xfrm>
          <a:prstGeom prst="rect">
            <a:avLst/>
          </a:prstGeom>
          <a:noFill/>
        </p:spPr>
        <p:txBody>
          <a:bodyPr wrap="square" rtlCol="0">
            <a:spAutoFit/>
          </a:bodyPr>
          <a:lstStyle/>
          <a:p>
            <a:endParaRPr lang="en-US" sz="1350" b="1" dirty="0"/>
          </a:p>
          <a:p>
            <a:endParaRPr lang="en-US" sz="1350" b="1" dirty="0"/>
          </a:p>
          <a:p>
            <a:r>
              <a:rPr lang="en-US" sz="1350" b="1" dirty="0"/>
              <a:t>CAUSES OF PLASTIC POLLUTION</a:t>
            </a:r>
          </a:p>
          <a:p>
            <a:endParaRPr lang="en-US" sz="1350" b="1" dirty="0"/>
          </a:p>
          <a:p>
            <a:endParaRPr lang="en-US" sz="1350" b="1" dirty="0"/>
          </a:p>
          <a:p>
            <a:pPr marL="214313" indent="-214313">
              <a:buFont typeface="Arial" panose="020B0604020202020204" pitchFamily="34" charset="0"/>
              <a:buChar char="•"/>
            </a:pPr>
            <a:r>
              <a:rPr lang="en-US" sz="1350" b="1" dirty="0">
                <a:solidFill>
                  <a:srgbClr val="FF0000"/>
                </a:solidFill>
              </a:rPr>
              <a:t>OVERPRODUCTION </a:t>
            </a:r>
          </a:p>
          <a:p>
            <a:pPr marL="214313" indent="-214313">
              <a:buFont typeface="Arial" panose="020B0604020202020204" pitchFamily="34" charset="0"/>
              <a:buChar char="•"/>
            </a:pPr>
            <a:endParaRPr lang="en-US" sz="1350" b="1" dirty="0">
              <a:solidFill>
                <a:srgbClr val="FF0000"/>
              </a:solidFill>
            </a:endParaRPr>
          </a:p>
          <a:p>
            <a:pPr marL="214313" indent="-214313">
              <a:buFont typeface="Arial" panose="020B0604020202020204" pitchFamily="34" charset="0"/>
              <a:buChar char="•"/>
            </a:pPr>
            <a:r>
              <a:rPr lang="en-US" sz="1350" b="1" dirty="0">
                <a:solidFill>
                  <a:srgbClr val="FF0000"/>
                </a:solidFill>
              </a:rPr>
              <a:t>OVERCONSUMPTION</a:t>
            </a:r>
          </a:p>
          <a:p>
            <a:endParaRPr lang="en-US" sz="1350" b="1" dirty="0">
              <a:solidFill>
                <a:srgbClr val="FF0000"/>
              </a:solidFill>
            </a:endParaRPr>
          </a:p>
          <a:p>
            <a:pPr marL="214313" indent="-214313">
              <a:buFont typeface="Arial" panose="020B0604020202020204" pitchFamily="34" charset="0"/>
              <a:buChar char="•"/>
            </a:pPr>
            <a:r>
              <a:rPr lang="en-US" sz="1350" b="1" dirty="0">
                <a:solidFill>
                  <a:srgbClr val="FF0000"/>
                </a:solidFill>
              </a:rPr>
              <a:t>OVERPOPULATION</a:t>
            </a:r>
          </a:p>
          <a:p>
            <a:pPr marL="214313" indent="-214313">
              <a:buFont typeface="Arial" panose="020B0604020202020204" pitchFamily="34" charset="0"/>
              <a:buChar char="•"/>
            </a:pPr>
            <a:endParaRPr lang="en-US" sz="1350" b="1" dirty="0">
              <a:solidFill>
                <a:srgbClr val="FF0000"/>
              </a:solidFill>
            </a:endParaRPr>
          </a:p>
          <a:p>
            <a:endParaRPr lang="en-US" sz="1350" b="1" dirty="0"/>
          </a:p>
          <a:p>
            <a:endParaRPr lang="en-US" sz="1350" b="1" dirty="0"/>
          </a:p>
          <a:p>
            <a:endParaRPr lang="en-US" sz="1350" b="1" dirty="0"/>
          </a:p>
        </p:txBody>
      </p:sp>
    </p:spTree>
    <p:extLst>
      <p:ext uri="{BB962C8B-B14F-4D97-AF65-F5344CB8AC3E}">
        <p14:creationId xmlns:p14="http://schemas.microsoft.com/office/powerpoint/2010/main" val="219409963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AD8B68-5DE4-8944-B78F-EBA317E97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067" y="1234768"/>
            <a:ext cx="3988210" cy="4380271"/>
          </a:xfrm>
          <a:prstGeom prst="rect">
            <a:avLst/>
          </a:prstGeom>
        </p:spPr>
      </p:pic>
      <p:sp>
        <p:nvSpPr>
          <p:cNvPr id="15" name="Content Placeholder 14">
            <a:extLst>
              <a:ext uri="{FF2B5EF4-FFF2-40B4-BE49-F238E27FC236}">
                <a16:creationId xmlns:a16="http://schemas.microsoft.com/office/drawing/2014/main" id="{3D20322D-8BEB-0941-9B44-A917708BAF80}"/>
              </a:ext>
            </a:extLst>
          </p:cNvPr>
          <p:cNvSpPr>
            <a:spLocks noGrp="1"/>
          </p:cNvSpPr>
          <p:nvPr>
            <p:ph idx="1"/>
          </p:nvPr>
        </p:nvSpPr>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1439043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A1BB224-EFC7-C24D-AF4B-5C19F4A22C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72832"/>
            <a:ext cx="9144000" cy="5712335"/>
          </a:xfrm>
        </p:spPr>
      </p:pic>
    </p:spTree>
    <p:extLst>
      <p:ext uri="{BB962C8B-B14F-4D97-AF65-F5344CB8AC3E}">
        <p14:creationId xmlns:p14="http://schemas.microsoft.com/office/powerpoint/2010/main" val="136214125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495545C-2B04-C04D-8678-F043B75F59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4619" y="471010"/>
            <a:ext cx="6489291" cy="5899355"/>
          </a:xfrm>
        </p:spPr>
      </p:pic>
    </p:spTree>
    <p:extLst>
      <p:ext uri="{BB962C8B-B14F-4D97-AF65-F5344CB8AC3E}">
        <p14:creationId xmlns:p14="http://schemas.microsoft.com/office/powerpoint/2010/main" val="275195614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814B075F-C09F-1A43-84C2-8C33529D69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2" y="29262"/>
            <a:ext cx="9137155" cy="6858000"/>
          </a:xfrm>
        </p:spPr>
      </p:pic>
    </p:spTree>
    <p:extLst>
      <p:ext uri="{BB962C8B-B14F-4D97-AF65-F5344CB8AC3E}">
        <p14:creationId xmlns:p14="http://schemas.microsoft.com/office/powerpoint/2010/main" val="230037633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TotalTime>
  <Words>1413</Words>
  <Application>Microsoft Macintosh PowerPoint</Application>
  <PresentationFormat>On-screen Show (4:3)</PresentationFormat>
  <Paragraphs>56</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The impact of plastic pollution and how you can make a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St Andrews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Stanley</dc:creator>
  <cp:lastModifiedBy>Daphne Grant</cp:lastModifiedBy>
  <cp:revision>54</cp:revision>
  <cp:lastPrinted>2020-11-15T19:49:05Z</cp:lastPrinted>
  <dcterms:created xsi:type="dcterms:W3CDTF">2019-09-05T13:28:04Z</dcterms:created>
  <dcterms:modified xsi:type="dcterms:W3CDTF">2023-10-22T07:53:33Z</dcterms:modified>
</cp:coreProperties>
</file>