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1" r:id="rId4"/>
    <p:sldId id="259" r:id="rId5"/>
    <p:sldId id="260" r:id="rId6"/>
    <p:sldId id="271" r:id="rId7"/>
    <p:sldId id="264" r:id="rId8"/>
    <p:sldId id="265" r:id="rId9"/>
    <p:sldId id="266" r:id="rId10"/>
    <p:sldId id="267" r:id="rId11"/>
    <p:sldId id="268" r:id="rId12"/>
    <p:sldId id="269" r:id="rId13"/>
    <p:sldId id="270" r:id="rId14"/>
  </p:sldIdLst>
  <p:sldSz cx="12192000" cy="6858000"/>
  <p:notesSz cx="6888163" cy="100203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E356A6-B722-4C76-9E1A-D46CD6D6FD39}" v="33" dt="2022-12-07T20:44:54.0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18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1C9171A-6FB8-1429-281E-E3CD32E11848}"/>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FA0A2372-4D9F-F758-F9B2-9D8F5E8AFB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8EC2E4F4-7554-AD37-F090-C790BC9BD248}"/>
              </a:ext>
            </a:extLst>
          </p:cNvPr>
          <p:cNvSpPr>
            <a:spLocks noGrp="1"/>
          </p:cNvSpPr>
          <p:nvPr>
            <p:ph type="dt" sz="half" idx="10"/>
          </p:nvPr>
        </p:nvSpPr>
        <p:spPr/>
        <p:txBody>
          <a:bodyPr/>
          <a:lstStyle/>
          <a:p>
            <a:fld id="{6D2A302A-9C76-492A-B0CD-A6A9A9EB62AA}" type="datetimeFigureOut">
              <a:rPr lang="el-GR" smtClean="0"/>
              <a:t>7/3/2023</a:t>
            </a:fld>
            <a:endParaRPr lang="el-GR"/>
          </a:p>
        </p:txBody>
      </p:sp>
      <p:sp>
        <p:nvSpPr>
          <p:cNvPr id="5" name="Θέση υποσέλιδου 4">
            <a:extLst>
              <a:ext uri="{FF2B5EF4-FFF2-40B4-BE49-F238E27FC236}">
                <a16:creationId xmlns:a16="http://schemas.microsoft.com/office/drawing/2014/main" id="{6380C838-5525-F4BD-E95A-A7176143C1A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1744A2B-0A13-ECE3-25CB-34F2F8FD90CE}"/>
              </a:ext>
            </a:extLst>
          </p:cNvPr>
          <p:cNvSpPr>
            <a:spLocks noGrp="1"/>
          </p:cNvSpPr>
          <p:nvPr>
            <p:ph type="sldNum" sz="quarter" idx="12"/>
          </p:nvPr>
        </p:nvSpPr>
        <p:spPr/>
        <p:txBody>
          <a:bodyPr/>
          <a:lstStyle/>
          <a:p>
            <a:fld id="{C2991AF1-BAE0-4CBF-8135-739F02DEB46D}" type="slidenum">
              <a:rPr lang="el-GR" smtClean="0"/>
              <a:t>‹#›</a:t>
            </a:fld>
            <a:endParaRPr lang="el-GR"/>
          </a:p>
        </p:txBody>
      </p:sp>
    </p:spTree>
    <p:extLst>
      <p:ext uri="{BB962C8B-B14F-4D97-AF65-F5344CB8AC3E}">
        <p14:creationId xmlns:p14="http://schemas.microsoft.com/office/powerpoint/2010/main" val="2810155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1307343-1C46-B150-7728-F92CBFD9453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B333CA7F-AEC7-4CB4-B6CF-AF81FC14C0BA}"/>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FAC9FDAD-C2BB-B5B6-F277-0676DC4677F5}"/>
              </a:ext>
            </a:extLst>
          </p:cNvPr>
          <p:cNvSpPr>
            <a:spLocks noGrp="1"/>
          </p:cNvSpPr>
          <p:nvPr>
            <p:ph type="dt" sz="half" idx="10"/>
          </p:nvPr>
        </p:nvSpPr>
        <p:spPr/>
        <p:txBody>
          <a:bodyPr/>
          <a:lstStyle/>
          <a:p>
            <a:fld id="{6D2A302A-9C76-492A-B0CD-A6A9A9EB62AA}" type="datetimeFigureOut">
              <a:rPr lang="el-GR" smtClean="0"/>
              <a:t>7/3/2023</a:t>
            </a:fld>
            <a:endParaRPr lang="el-GR"/>
          </a:p>
        </p:txBody>
      </p:sp>
      <p:sp>
        <p:nvSpPr>
          <p:cNvPr id="5" name="Θέση υποσέλιδου 4">
            <a:extLst>
              <a:ext uri="{FF2B5EF4-FFF2-40B4-BE49-F238E27FC236}">
                <a16:creationId xmlns:a16="http://schemas.microsoft.com/office/drawing/2014/main" id="{AA5DA16C-F86C-64F5-CDE9-03F3F8AD25F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D01F20D-F933-654A-60FC-5CB6DBAD5987}"/>
              </a:ext>
            </a:extLst>
          </p:cNvPr>
          <p:cNvSpPr>
            <a:spLocks noGrp="1"/>
          </p:cNvSpPr>
          <p:nvPr>
            <p:ph type="sldNum" sz="quarter" idx="12"/>
          </p:nvPr>
        </p:nvSpPr>
        <p:spPr/>
        <p:txBody>
          <a:bodyPr/>
          <a:lstStyle/>
          <a:p>
            <a:fld id="{C2991AF1-BAE0-4CBF-8135-739F02DEB46D}" type="slidenum">
              <a:rPr lang="el-GR" smtClean="0"/>
              <a:t>‹#›</a:t>
            </a:fld>
            <a:endParaRPr lang="el-GR"/>
          </a:p>
        </p:txBody>
      </p:sp>
    </p:spTree>
    <p:extLst>
      <p:ext uri="{BB962C8B-B14F-4D97-AF65-F5344CB8AC3E}">
        <p14:creationId xmlns:p14="http://schemas.microsoft.com/office/powerpoint/2010/main" val="347032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2DCE888F-215E-F8E9-F0F6-07FAF2B1801D}"/>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BD69A978-AB5A-02A3-2025-C19F2993706E}"/>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C06CF08B-7C73-86E1-CF7C-7B405441A60C}"/>
              </a:ext>
            </a:extLst>
          </p:cNvPr>
          <p:cNvSpPr>
            <a:spLocks noGrp="1"/>
          </p:cNvSpPr>
          <p:nvPr>
            <p:ph type="dt" sz="half" idx="10"/>
          </p:nvPr>
        </p:nvSpPr>
        <p:spPr/>
        <p:txBody>
          <a:bodyPr/>
          <a:lstStyle/>
          <a:p>
            <a:fld id="{6D2A302A-9C76-492A-B0CD-A6A9A9EB62AA}" type="datetimeFigureOut">
              <a:rPr lang="el-GR" smtClean="0"/>
              <a:t>7/3/2023</a:t>
            </a:fld>
            <a:endParaRPr lang="el-GR"/>
          </a:p>
        </p:txBody>
      </p:sp>
      <p:sp>
        <p:nvSpPr>
          <p:cNvPr id="5" name="Θέση υποσέλιδου 4">
            <a:extLst>
              <a:ext uri="{FF2B5EF4-FFF2-40B4-BE49-F238E27FC236}">
                <a16:creationId xmlns:a16="http://schemas.microsoft.com/office/drawing/2014/main" id="{E99CFA96-D0A6-7F89-3AEE-4A1D677C1D9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6CA8DCD-2510-A707-7E92-BDBC7E07025F}"/>
              </a:ext>
            </a:extLst>
          </p:cNvPr>
          <p:cNvSpPr>
            <a:spLocks noGrp="1"/>
          </p:cNvSpPr>
          <p:nvPr>
            <p:ph type="sldNum" sz="quarter" idx="12"/>
          </p:nvPr>
        </p:nvSpPr>
        <p:spPr/>
        <p:txBody>
          <a:bodyPr/>
          <a:lstStyle/>
          <a:p>
            <a:fld id="{C2991AF1-BAE0-4CBF-8135-739F02DEB46D}" type="slidenum">
              <a:rPr lang="el-GR" smtClean="0"/>
              <a:t>‹#›</a:t>
            </a:fld>
            <a:endParaRPr lang="el-GR"/>
          </a:p>
        </p:txBody>
      </p:sp>
    </p:spTree>
    <p:extLst>
      <p:ext uri="{BB962C8B-B14F-4D97-AF65-F5344CB8AC3E}">
        <p14:creationId xmlns:p14="http://schemas.microsoft.com/office/powerpoint/2010/main" val="2014902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014807-9CF8-1391-CD64-03861525493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78B37DE5-4A05-A892-93DD-ACF83E7538BC}"/>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4653572E-643C-B027-AF3C-535A56639688}"/>
              </a:ext>
            </a:extLst>
          </p:cNvPr>
          <p:cNvSpPr>
            <a:spLocks noGrp="1"/>
          </p:cNvSpPr>
          <p:nvPr>
            <p:ph type="dt" sz="half" idx="10"/>
          </p:nvPr>
        </p:nvSpPr>
        <p:spPr/>
        <p:txBody>
          <a:bodyPr/>
          <a:lstStyle/>
          <a:p>
            <a:fld id="{6D2A302A-9C76-492A-B0CD-A6A9A9EB62AA}" type="datetimeFigureOut">
              <a:rPr lang="el-GR" smtClean="0"/>
              <a:t>7/3/2023</a:t>
            </a:fld>
            <a:endParaRPr lang="el-GR"/>
          </a:p>
        </p:txBody>
      </p:sp>
      <p:sp>
        <p:nvSpPr>
          <p:cNvPr id="5" name="Θέση υποσέλιδου 4">
            <a:extLst>
              <a:ext uri="{FF2B5EF4-FFF2-40B4-BE49-F238E27FC236}">
                <a16:creationId xmlns:a16="http://schemas.microsoft.com/office/drawing/2014/main" id="{3FDAE273-7D94-87D5-54FC-624C4560B5F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E7D717B-8967-C85B-BA69-FCA007FB11CF}"/>
              </a:ext>
            </a:extLst>
          </p:cNvPr>
          <p:cNvSpPr>
            <a:spLocks noGrp="1"/>
          </p:cNvSpPr>
          <p:nvPr>
            <p:ph type="sldNum" sz="quarter" idx="12"/>
          </p:nvPr>
        </p:nvSpPr>
        <p:spPr/>
        <p:txBody>
          <a:bodyPr/>
          <a:lstStyle/>
          <a:p>
            <a:fld id="{C2991AF1-BAE0-4CBF-8135-739F02DEB46D}" type="slidenum">
              <a:rPr lang="el-GR" smtClean="0"/>
              <a:t>‹#›</a:t>
            </a:fld>
            <a:endParaRPr lang="el-GR"/>
          </a:p>
        </p:txBody>
      </p:sp>
    </p:spTree>
    <p:extLst>
      <p:ext uri="{BB962C8B-B14F-4D97-AF65-F5344CB8AC3E}">
        <p14:creationId xmlns:p14="http://schemas.microsoft.com/office/powerpoint/2010/main" val="2697582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D37104-A0B5-F262-9F6F-7D83C305D215}"/>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F2B53D15-B562-BD6D-2CC3-BB0FE10C7E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B6AFCBA6-6350-17D0-A220-22525C9297B6}"/>
              </a:ext>
            </a:extLst>
          </p:cNvPr>
          <p:cNvSpPr>
            <a:spLocks noGrp="1"/>
          </p:cNvSpPr>
          <p:nvPr>
            <p:ph type="dt" sz="half" idx="10"/>
          </p:nvPr>
        </p:nvSpPr>
        <p:spPr/>
        <p:txBody>
          <a:bodyPr/>
          <a:lstStyle/>
          <a:p>
            <a:fld id="{6D2A302A-9C76-492A-B0CD-A6A9A9EB62AA}" type="datetimeFigureOut">
              <a:rPr lang="el-GR" smtClean="0"/>
              <a:t>7/3/2023</a:t>
            </a:fld>
            <a:endParaRPr lang="el-GR"/>
          </a:p>
        </p:txBody>
      </p:sp>
      <p:sp>
        <p:nvSpPr>
          <p:cNvPr id="5" name="Θέση υποσέλιδου 4">
            <a:extLst>
              <a:ext uri="{FF2B5EF4-FFF2-40B4-BE49-F238E27FC236}">
                <a16:creationId xmlns:a16="http://schemas.microsoft.com/office/drawing/2014/main" id="{DDABA0EF-A689-B413-57D0-B91279869B8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624631F-5DBA-2481-AA40-07B5E5A19EFE}"/>
              </a:ext>
            </a:extLst>
          </p:cNvPr>
          <p:cNvSpPr>
            <a:spLocks noGrp="1"/>
          </p:cNvSpPr>
          <p:nvPr>
            <p:ph type="sldNum" sz="quarter" idx="12"/>
          </p:nvPr>
        </p:nvSpPr>
        <p:spPr/>
        <p:txBody>
          <a:bodyPr/>
          <a:lstStyle/>
          <a:p>
            <a:fld id="{C2991AF1-BAE0-4CBF-8135-739F02DEB46D}" type="slidenum">
              <a:rPr lang="el-GR" smtClean="0"/>
              <a:t>‹#›</a:t>
            </a:fld>
            <a:endParaRPr lang="el-GR"/>
          </a:p>
        </p:txBody>
      </p:sp>
    </p:spTree>
    <p:extLst>
      <p:ext uri="{BB962C8B-B14F-4D97-AF65-F5344CB8AC3E}">
        <p14:creationId xmlns:p14="http://schemas.microsoft.com/office/powerpoint/2010/main" val="3298077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A3CAEB8-A5BC-9932-0E47-F368FF6ED17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6298D72B-DA8D-D2DD-2902-80A99643381E}"/>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AC3229A7-A952-24E3-1B83-EC45EC01ABFC}"/>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EA653CB3-4387-1947-69B6-FC9CDDDB4934}"/>
              </a:ext>
            </a:extLst>
          </p:cNvPr>
          <p:cNvSpPr>
            <a:spLocks noGrp="1"/>
          </p:cNvSpPr>
          <p:nvPr>
            <p:ph type="dt" sz="half" idx="10"/>
          </p:nvPr>
        </p:nvSpPr>
        <p:spPr/>
        <p:txBody>
          <a:bodyPr/>
          <a:lstStyle/>
          <a:p>
            <a:fld id="{6D2A302A-9C76-492A-B0CD-A6A9A9EB62AA}" type="datetimeFigureOut">
              <a:rPr lang="el-GR" smtClean="0"/>
              <a:t>7/3/2023</a:t>
            </a:fld>
            <a:endParaRPr lang="el-GR"/>
          </a:p>
        </p:txBody>
      </p:sp>
      <p:sp>
        <p:nvSpPr>
          <p:cNvPr id="6" name="Θέση υποσέλιδου 5">
            <a:extLst>
              <a:ext uri="{FF2B5EF4-FFF2-40B4-BE49-F238E27FC236}">
                <a16:creationId xmlns:a16="http://schemas.microsoft.com/office/drawing/2014/main" id="{422DC2C3-3F82-AF9E-7CFC-B75FF235E2BE}"/>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01A7C065-1FDC-EB67-1D51-63C0F2B17F54}"/>
              </a:ext>
            </a:extLst>
          </p:cNvPr>
          <p:cNvSpPr>
            <a:spLocks noGrp="1"/>
          </p:cNvSpPr>
          <p:nvPr>
            <p:ph type="sldNum" sz="quarter" idx="12"/>
          </p:nvPr>
        </p:nvSpPr>
        <p:spPr/>
        <p:txBody>
          <a:bodyPr/>
          <a:lstStyle/>
          <a:p>
            <a:fld id="{C2991AF1-BAE0-4CBF-8135-739F02DEB46D}" type="slidenum">
              <a:rPr lang="el-GR" smtClean="0"/>
              <a:t>‹#›</a:t>
            </a:fld>
            <a:endParaRPr lang="el-GR"/>
          </a:p>
        </p:txBody>
      </p:sp>
    </p:spTree>
    <p:extLst>
      <p:ext uri="{BB962C8B-B14F-4D97-AF65-F5344CB8AC3E}">
        <p14:creationId xmlns:p14="http://schemas.microsoft.com/office/powerpoint/2010/main" val="3425470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D3DE385-AFBD-FE09-F7DC-3D4B6EC52BD2}"/>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1C93E5B5-D497-19B3-EE06-5FACFE706E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2E584CB1-7D31-BD9C-3114-9BE738009684}"/>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043607A5-4A16-738B-53A2-47EAAED569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E6D80CA0-7F49-F042-14F8-745837A399CA}"/>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E48ECF65-58BD-19A3-016D-FDA74B5F952C}"/>
              </a:ext>
            </a:extLst>
          </p:cNvPr>
          <p:cNvSpPr>
            <a:spLocks noGrp="1"/>
          </p:cNvSpPr>
          <p:nvPr>
            <p:ph type="dt" sz="half" idx="10"/>
          </p:nvPr>
        </p:nvSpPr>
        <p:spPr/>
        <p:txBody>
          <a:bodyPr/>
          <a:lstStyle/>
          <a:p>
            <a:fld id="{6D2A302A-9C76-492A-B0CD-A6A9A9EB62AA}" type="datetimeFigureOut">
              <a:rPr lang="el-GR" smtClean="0"/>
              <a:t>7/3/2023</a:t>
            </a:fld>
            <a:endParaRPr lang="el-GR"/>
          </a:p>
        </p:txBody>
      </p:sp>
      <p:sp>
        <p:nvSpPr>
          <p:cNvPr id="8" name="Θέση υποσέλιδου 7">
            <a:extLst>
              <a:ext uri="{FF2B5EF4-FFF2-40B4-BE49-F238E27FC236}">
                <a16:creationId xmlns:a16="http://schemas.microsoft.com/office/drawing/2014/main" id="{6F3B7035-3200-4ED2-430D-84CD4069ADFF}"/>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44E41036-807E-25A5-64F2-E24FC15B1C1E}"/>
              </a:ext>
            </a:extLst>
          </p:cNvPr>
          <p:cNvSpPr>
            <a:spLocks noGrp="1"/>
          </p:cNvSpPr>
          <p:nvPr>
            <p:ph type="sldNum" sz="quarter" idx="12"/>
          </p:nvPr>
        </p:nvSpPr>
        <p:spPr/>
        <p:txBody>
          <a:bodyPr/>
          <a:lstStyle/>
          <a:p>
            <a:fld id="{C2991AF1-BAE0-4CBF-8135-739F02DEB46D}" type="slidenum">
              <a:rPr lang="el-GR" smtClean="0"/>
              <a:t>‹#›</a:t>
            </a:fld>
            <a:endParaRPr lang="el-GR"/>
          </a:p>
        </p:txBody>
      </p:sp>
    </p:spTree>
    <p:extLst>
      <p:ext uri="{BB962C8B-B14F-4D97-AF65-F5344CB8AC3E}">
        <p14:creationId xmlns:p14="http://schemas.microsoft.com/office/powerpoint/2010/main" val="2177331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3E7A3A-1E26-A62F-656C-87CF536B6B7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DA805EC0-BE44-1F62-AC03-64F2A70A4AC1}"/>
              </a:ext>
            </a:extLst>
          </p:cNvPr>
          <p:cNvSpPr>
            <a:spLocks noGrp="1"/>
          </p:cNvSpPr>
          <p:nvPr>
            <p:ph type="dt" sz="half" idx="10"/>
          </p:nvPr>
        </p:nvSpPr>
        <p:spPr/>
        <p:txBody>
          <a:bodyPr/>
          <a:lstStyle/>
          <a:p>
            <a:fld id="{6D2A302A-9C76-492A-B0CD-A6A9A9EB62AA}" type="datetimeFigureOut">
              <a:rPr lang="el-GR" smtClean="0"/>
              <a:t>7/3/2023</a:t>
            </a:fld>
            <a:endParaRPr lang="el-GR"/>
          </a:p>
        </p:txBody>
      </p:sp>
      <p:sp>
        <p:nvSpPr>
          <p:cNvPr id="4" name="Θέση υποσέλιδου 3">
            <a:extLst>
              <a:ext uri="{FF2B5EF4-FFF2-40B4-BE49-F238E27FC236}">
                <a16:creationId xmlns:a16="http://schemas.microsoft.com/office/drawing/2014/main" id="{86661365-1404-AFB9-E0BD-1AF94228321E}"/>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CF66EB0A-F559-61DF-91E7-F15E6697B864}"/>
              </a:ext>
            </a:extLst>
          </p:cNvPr>
          <p:cNvSpPr>
            <a:spLocks noGrp="1"/>
          </p:cNvSpPr>
          <p:nvPr>
            <p:ph type="sldNum" sz="quarter" idx="12"/>
          </p:nvPr>
        </p:nvSpPr>
        <p:spPr/>
        <p:txBody>
          <a:bodyPr/>
          <a:lstStyle/>
          <a:p>
            <a:fld id="{C2991AF1-BAE0-4CBF-8135-739F02DEB46D}" type="slidenum">
              <a:rPr lang="el-GR" smtClean="0"/>
              <a:t>‹#›</a:t>
            </a:fld>
            <a:endParaRPr lang="el-GR"/>
          </a:p>
        </p:txBody>
      </p:sp>
    </p:spTree>
    <p:extLst>
      <p:ext uri="{BB962C8B-B14F-4D97-AF65-F5344CB8AC3E}">
        <p14:creationId xmlns:p14="http://schemas.microsoft.com/office/powerpoint/2010/main" val="3382108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D3DCF90C-8B41-620E-3E75-F0AAFC41317F}"/>
              </a:ext>
            </a:extLst>
          </p:cNvPr>
          <p:cNvSpPr>
            <a:spLocks noGrp="1"/>
          </p:cNvSpPr>
          <p:nvPr>
            <p:ph type="dt" sz="half" idx="10"/>
          </p:nvPr>
        </p:nvSpPr>
        <p:spPr/>
        <p:txBody>
          <a:bodyPr/>
          <a:lstStyle/>
          <a:p>
            <a:fld id="{6D2A302A-9C76-492A-B0CD-A6A9A9EB62AA}" type="datetimeFigureOut">
              <a:rPr lang="el-GR" smtClean="0"/>
              <a:t>7/3/2023</a:t>
            </a:fld>
            <a:endParaRPr lang="el-GR"/>
          </a:p>
        </p:txBody>
      </p:sp>
      <p:sp>
        <p:nvSpPr>
          <p:cNvPr id="3" name="Θέση υποσέλιδου 2">
            <a:extLst>
              <a:ext uri="{FF2B5EF4-FFF2-40B4-BE49-F238E27FC236}">
                <a16:creationId xmlns:a16="http://schemas.microsoft.com/office/drawing/2014/main" id="{A8E76BDF-9623-159C-A39F-5CB554284077}"/>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EA9607B3-85CF-2004-4465-6B5C2FB88580}"/>
              </a:ext>
            </a:extLst>
          </p:cNvPr>
          <p:cNvSpPr>
            <a:spLocks noGrp="1"/>
          </p:cNvSpPr>
          <p:nvPr>
            <p:ph type="sldNum" sz="quarter" idx="12"/>
          </p:nvPr>
        </p:nvSpPr>
        <p:spPr/>
        <p:txBody>
          <a:bodyPr/>
          <a:lstStyle/>
          <a:p>
            <a:fld id="{C2991AF1-BAE0-4CBF-8135-739F02DEB46D}" type="slidenum">
              <a:rPr lang="el-GR" smtClean="0"/>
              <a:t>‹#›</a:t>
            </a:fld>
            <a:endParaRPr lang="el-GR"/>
          </a:p>
        </p:txBody>
      </p:sp>
    </p:spTree>
    <p:extLst>
      <p:ext uri="{BB962C8B-B14F-4D97-AF65-F5344CB8AC3E}">
        <p14:creationId xmlns:p14="http://schemas.microsoft.com/office/powerpoint/2010/main" val="2923056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18A9DB-7BA1-B52F-B566-5DFA7BF61FA4}"/>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61B52E74-D18F-D160-4F3A-D12D1E64BD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A05EC5C6-CC2B-3F97-EBB4-FF8D8B0F07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2C7565FD-DBFD-720E-90C7-D61D32B10E80}"/>
              </a:ext>
            </a:extLst>
          </p:cNvPr>
          <p:cNvSpPr>
            <a:spLocks noGrp="1"/>
          </p:cNvSpPr>
          <p:nvPr>
            <p:ph type="dt" sz="half" idx="10"/>
          </p:nvPr>
        </p:nvSpPr>
        <p:spPr/>
        <p:txBody>
          <a:bodyPr/>
          <a:lstStyle/>
          <a:p>
            <a:fld id="{6D2A302A-9C76-492A-B0CD-A6A9A9EB62AA}" type="datetimeFigureOut">
              <a:rPr lang="el-GR" smtClean="0"/>
              <a:t>7/3/2023</a:t>
            </a:fld>
            <a:endParaRPr lang="el-GR"/>
          </a:p>
        </p:txBody>
      </p:sp>
      <p:sp>
        <p:nvSpPr>
          <p:cNvPr id="6" name="Θέση υποσέλιδου 5">
            <a:extLst>
              <a:ext uri="{FF2B5EF4-FFF2-40B4-BE49-F238E27FC236}">
                <a16:creationId xmlns:a16="http://schemas.microsoft.com/office/drawing/2014/main" id="{45806712-D068-87A8-1504-9B2BFF07855B}"/>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DF3251BE-BC52-B344-AF41-A76D14783CDE}"/>
              </a:ext>
            </a:extLst>
          </p:cNvPr>
          <p:cNvSpPr>
            <a:spLocks noGrp="1"/>
          </p:cNvSpPr>
          <p:nvPr>
            <p:ph type="sldNum" sz="quarter" idx="12"/>
          </p:nvPr>
        </p:nvSpPr>
        <p:spPr/>
        <p:txBody>
          <a:bodyPr/>
          <a:lstStyle/>
          <a:p>
            <a:fld id="{C2991AF1-BAE0-4CBF-8135-739F02DEB46D}" type="slidenum">
              <a:rPr lang="el-GR" smtClean="0"/>
              <a:t>‹#›</a:t>
            </a:fld>
            <a:endParaRPr lang="el-GR"/>
          </a:p>
        </p:txBody>
      </p:sp>
    </p:spTree>
    <p:extLst>
      <p:ext uri="{BB962C8B-B14F-4D97-AF65-F5344CB8AC3E}">
        <p14:creationId xmlns:p14="http://schemas.microsoft.com/office/powerpoint/2010/main" val="4078018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9081EFE-627B-0365-9040-B4965DCDE78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511D2FBB-ED8C-0584-5416-C7642A136E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79D464ED-CD8B-ED81-14DA-D0FDF98956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635CBEB5-8CCD-29EB-A5D5-73681379787B}"/>
              </a:ext>
            </a:extLst>
          </p:cNvPr>
          <p:cNvSpPr>
            <a:spLocks noGrp="1"/>
          </p:cNvSpPr>
          <p:nvPr>
            <p:ph type="dt" sz="half" idx="10"/>
          </p:nvPr>
        </p:nvSpPr>
        <p:spPr/>
        <p:txBody>
          <a:bodyPr/>
          <a:lstStyle/>
          <a:p>
            <a:fld id="{6D2A302A-9C76-492A-B0CD-A6A9A9EB62AA}" type="datetimeFigureOut">
              <a:rPr lang="el-GR" smtClean="0"/>
              <a:t>7/3/2023</a:t>
            </a:fld>
            <a:endParaRPr lang="el-GR"/>
          </a:p>
        </p:txBody>
      </p:sp>
      <p:sp>
        <p:nvSpPr>
          <p:cNvPr id="6" name="Θέση υποσέλιδου 5">
            <a:extLst>
              <a:ext uri="{FF2B5EF4-FFF2-40B4-BE49-F238E27FC236}">
                <a16:creationId xmlns:a16="http://schemas.microsoft.com/office/drawing/2014/main" id="{8CF3284D-6386-41D7-7A13-DB9AA91AB42E}"/>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504A3D24-83D7-A090-8B20-01BE65237EE2}"/>
              </a:ext>
            </a:extLst>
          </p:cNvPr>
          <p:cNvSpPr>
            <a:spLocks noGrp="1"/>
          </p:cNvSpPr>
          <p:nvPr>
            <p:ph type="sldNum" sz="quarter" idx="12"/>
          </p:nvPr>
        </p:nvSpPr>
        <p:spPr/>
        <p:txBody>
          <a:bodyPr/>
          <a:lstStyle/>
          <a:p>
            <a:fld id="{C2991AF1-BAE0-4CBF-8135-739F02DEB46D}" type="slidenum">
              <a:rPr lang="el-GR" smtClean="0"/>
              <a:t>‹#›</a:t>
            </a:fld>
            <a:endParaRPr lang="el-GR"/>
          </a:p>
        </p:txBody>
      </p:sp>
    </p:spTree>
    <p:extLst>
      <p:ext uri="{BB962C8B-B14F-4D97-AF65-F5344CB8AC3E}">
        <p14:creationId xmlns:p14="http://schemas.microsoft.com/office/powerpoint/2010/main" val="3684335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E72C157D-41BE-9413-F07B-FE377D8E47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EC29261C-7253-224C-81EA-2052140FF8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958EC78B-0B43-368C-64D6-D84CBB17F9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2A302A-9C76-492A-B0CD-A6A9A9EB62AA}" type="datetimeFigureOut">
              <a:rPr lang="el-GR" smtClean="0"/>
              <a:t>7/3/2023</a:t>
            </a:fld>
            <a:endParaRPr lang="el-GR"/>
          </a:p>
        </p:txBody>
      </p:sp>
      <p:sp>
        <p:nvSpPr>
          <p:cNvPr id="5" name="Θέση υποσέλιδου 4">
            <a:extLst>
              <a:ext uri="{FF2B5EF4-FFF2-40B4-BE49-F238E27FC236}">
                <a16:creationId xmlns:a16="http://schemas.microsoft.com/office/drawing/2014/main" id="{154490BE-6642-5541-5BDE-38571EA409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8B5E709D-C036-91E7-B709-E0B28F0236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991AF1-BAE0-4CBF-8135-739F02DEB46D}" type="slidenum">
              <a:rPr lang="el-GR" smtClean="0"/>
              <a:t>‹#›</a:t>
            </a:fld>
            <a:endParaRPr lang="el-GR"/>
          </a:p>
        </p:txBody>
      </p:sp>
    </p:spTree>
    <p:extLst>
      <p:ext uri="{BB962C8B-B14F-4D97-AF65-F5344CB8AC3E}">
        <p14:creationId xmlns:p14="http://schemas.microsoft.com/office/powerpoint/2010/main" val="19246697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athinodromio.gr/%CE%B7-%CF%80%CF%81%CE%BF%CE%B5%CE%B4%CF%81%CE%B9%CE%BA%CE%AE-%CF%86%CF%81%CE%BF%CF%85%CF%81%CE%AC-%CE%BA%CE%AC%CE%B8%CE%B5-%CE%BA%CF%85%CF%81%CE%B9%CE%B1%CE%BA%CE%AE/"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Εικόνα που περιέχει υπαίθριος, άτομο&#10;&#10;Περιγραφή που δημιουργήθηκε αυτόματα">
            <a:extLst>
              <a:ext uri="{FF2B5EF4-FFF2-40B4-BE49-F238E27FC236}">
                <a16:creationId xmlns:a16="http://schemas.microsoft.com/office/drawing/2014/main" id="{720CD660-D004-5960-CF0E-534CAA036AB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89" r="12563" b="7201"/>
          <a:stretch/>
        </p:blipFill>
        <p:spPr bwMode="auto">
          <a:xfrm>
            <a:off x="2562726" y="1"/>
            <a:ext cx="9629274" cy="6857999"/>
          </a:xfrm>
          <a:prstGeom prst="rect">
            <a:avLst/>
          </a:prstGeom>
          <a:noFill/>
          <a:extLst>
            <a:ext uri="{909E8E84-426E-40DD-AFC4-6F175D3DCCD1}">
              <a14:hiddenFill xmlns:a14="http://schemas.microsoft.com/office/drawing/2010/main">
                <a:solidFill>
                  <a:srgbClr val="FFFFFF"/>
                </a:solidFill>
              </a14:hiddenFill>
            </a:ext>
          </a:extLst>
        </p:spPr>
      </p:pic>
      <p:sp>
        <p:nvSpPr>
          <p:cNvPr id="1046" name="Freeform: Shape 1041">
            <a:extLst>
              <a:ext uri="{FF2B5EF4-FFF2-40B4-BE49-F238E27FC236}">
                <a16:creationId xmlns:a16="http://schemas.microsoft.com/office/drawing/2014/main" id="{D928DD85-BB99-450D-A702-2683E0296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8"/>
            <a:ext cx="6820929"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7" name="Freeform: Shape 1043">
            <a:extLst>
              <a:ext uri="{FF2B5EF4-FFF2-40B4-BE49-F238E27FC236}">
                <a16:creationId xmlns:a16="http://schemas.microsoft.com/office/drawing/2014/main" id="{240E5BD2-4019-4012-A1AA-628900E65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8"/>
            <a:ext cx="6012496"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565973BF-3450-EDC9-2FE2-4F4FD36B363B}"/>
              </a:ext>
            </a:extLst>
          </p:cNvPr>
          <p:cNvSpPr>
            <a:spLocks noGrp="1"/>
          </p:cNvSpPr>
          <p:nvPr>
            <p:ph type="title"/>
          </p:nvPr>
        </p:nvSpPr>
        <p:spPr>
          <a:xfrm>
            <a:off x="804672" y="4042611"/>
            <a:ext cx="3879232" cy="2177215"/>
          </a:xfrm>
        </p:spPr>
        <p:txBody>
          <a:bodyPr vert="horz" lIns="91440" tIns="45720" rIns="91440" bIns="45720" rtlCol="0" anchor="t">
            <a:normAutofit/>
          </a:bodyPr>
          <a:lstStyle/>
          <a:p>
            <a:r>
              <a:rPr lang="en-US" sz="5000" dirty="0"/>
              <a:t>                                            Η ΣΤΟΛΗ ΤΟΥ ΕΥΖΩΝΑ</a:t>
            </a:r>
          </a:p>
        </p:txBody>
      </p:sp>
    </p:spTree>
    <p:extLst>
      <p:ext uri="{BB962C8B-B14F-4D97-AF65-F5344CB8AC3E}">
        <p14:creationId xmlns:p14="http://schemas.microsoft.com/office/powerpoint/2010/main" val="32842248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FE4A5F-65ED-A72E-3747-0C154AF12737}"/>
              </a:ext>
            </a:extLst>
          </p:cNvPr>
          <p:cNvSpPr txBox="1"/>
          <p:nvPr/>
        </p:nvSpPr>
        <p:spPr>
          <a:xfrm>
            <a:off x="648931" y="742950"/>
            <a:ext cx="3651466" cy="5480869"/>
          </a:xfrm>
          <a:prstGeom prst="rect">
            <a:avLst/>
          </a:prstGeom>
        </p:spPr>
        <p:txBody>
          <a:bodyPr vert="horz" lIns="91440" tIns="45720" rIns="91440" bIns="45720" rtlCol="0">
            <a:normAutofit fontScale="85000" lnSpcReduction="10000"/>
          </a:bodyPr>
          <a:lstStyle/>
          <a:p>
            <a:pPr indent="-228600" fontAlgn="base">
              <a:lnSpc>
                <a:spcPct val="90000"/>
              </a:lnSpc>
              <a:spcAft>
                <a:spcPts val="600"/>
              </a:spcAft>
              <a:buFont typeface="Arial" panose="020B0604020202020204" pitchFamily="34" charset="0"/>
              <a:buChar char="•"/>
            </a:pPr>
            <a:r>
              <a:rPr lang="en-US" b="1" i="0" dirty="0">
                <a:solidFill>
                  <a:schemeClr val="tx2"/>
                </a:solidFill>
                <a:effectLst/>
              </a:rPr>
              <a:t>Η </a:t>
            </a:r>
            <a:r>
              <a:rPr lang="en-US" b="1" i="0" dirty="0" err="1">
                <a:solidFill>
                  <a:schemeClr val="tx2"/>
                </a:solidFill>
                <a:effectLst/>
              </a:rPr>
              <a:t>φουστ</a:t>
            </a:r>
            <a:r>
              <a:rPr lang="en-US" b="1" i="0" dirty="0">
                <a:solidFill>
                  <a:schemeClr val="tx2"/>
                </a:solidFill>
                <a:effectLst/>
              </a:rPr>
              <a:t>ανέλα</a:t>
            </a:r>
            <a:endParaRPr lang="en-US" b="0" i="0" dirty="0">
              <a:solidFill>
                <a:schemeClr val="tx2"/>
              </a:solidFill>
              <a:effectLst/>
            </a:endParaRPr>
          </a:p>
          <a:p>
            <a:pPr fontAlgn="base">
              <a:lnSpc>
                <a:spcPct val="90000"/>
              </a:lnSpc>
              <a:spcAft>
                <a:spcPts val="600"/>
              </a:spcAft>
            </a:pPr>
            <a:r>
              <a:rPr lang="en-US" b="0" i="0" dirty="0">
                <a:solidFill>
                  <a:schemeClr val="tx2"/>
                </a:solidFill>
                <a:effectLst/>
              </a:rPr>
              <a:t>     Η </a:t>
            </a:r>
            <a:r>
              <a:rPr lang="en-US" b="0" i="0" dirty="0" err="1">
                <a:solidFill>
                  <a:schemeClr val="tx2"/>
                </a:solidFill>
                <a:effectLst/>
              </a:rPr>
              <a:t>φουστ</a:t>
            </a:r>
            <a:r>
              <a:rPr lang="en-US" b="0" i="0" dirty="0">
                <a:solidFill>
                  <a:schemeClr val="tx2"/>
                </a:solidFill>
                <a:effectLst/>
              </a:rPr>
              <a:t>ανέλα του Εύζωνα αποτελείται από </a:t>
            </a:r>
            <a:r>
              <a:rPr lang="en-US" b="1" i="0" dirty="0">
                <a:solidFill>
                  <a:schemeClr val="tx2"/>
                </a:solidFill>
                <a:effectLst/>
              </a:rPr>
              <a:t>400 πτυχές</a:t>
            </a:r>
            <a:r>
              <a:rPr lang="en-US" b="0" i="0" dirty="0">
                <a:solidFill>
                  <a:schemeClr val="tx2"/>
                </a:solidFill>
                <a:effectLst/>
              </a:rPr>
              <a:t>, όσες και τα χρόνια της τουρκικής κυριαρχίας στην Ελλάδα. Χαρα</a:t>
            </a:r>
            <a:r>
              <a:rPr lang="en-US" b="0" i="0" dirty="0" err="1">
                <a:solidFill>
                  <a:schemeClr val="tx2"/>
                </a:solidFill>
                <a:effectLst/>
              </a:rPr>
              <a:t>κτηριστικό</a:t>
            </a:r>
            <a:r>
              <a:rPr lang="en-US" b="0" i="0" dirty="0">
                <a:solidFill>
                  <a:schemeClr val="tx2"/>
                </a:solidFill>
                <a:effectLst/>
              </a:rPr>
              <a:t> </a:t>
            </a:r>
            <a:r>
              <a:rPr lang="en-US" b="0" i="0" dirty="0" err="1">
                <a:solidFill>
                  <a:schemeClr val="tx2"/>
                </a:solidFill>
                <a:effectLst/>
              </a:rPr>
              <a:t>είν</a:t>
            </a:r>
            <a:r>
              <a:rPr lang="en-US" b="0" i="0" dirty="0">
                <a:solidFill>
                  <a:schemeClr val="tx2"/>
                </a:solidFill>
                <a:effectLst/>
              </a:rPr>
              <a:t>αι ότι για να φτιαχτεί μια φουστανέλα χρειάζονται περίπου 30 μέτρα ύφασμα. </a:t>
            </a:r>
            <a:r>
              <a:rPr lang="en-US" b="0" i="0" dirty="0" err="1">
                <a:solidFill>
                  <a:schemeClr val="tx2"/>
                </a:solidFill>
                <a:effectLst/>
              </a:rPr>
              <a:t>Το</a:t>
            </a:r>
            <a:r>
              <a:rPr lang="en-US" b="0" i="0" dirty="0">
                <a:solidFill>
                  <a:schemeClr val="tx2"/>
                </a:solidFill>
                <a:effectLst/>
              </a:rPr>
              <a:t> </a:t>
            </a:r>
            <a:r>
              <a:rPr lang="en-US" b="0" i="0" dirty="0" err="1">
                <a:solidFill>
                  <a:schemeClr val="tx2"/>
                </a:solidFill>
                <a:effectLst/>
              </a:rPr>
              <a:t>χρώμ</a:t>
            </a:r>
            <a:r>
              <a:rPr lang="en-US" b="0" i="0" dirty="0">
                <a:solidFill>
                  <a:schemeClr val="tx2"/>
                </a:solidFill>
                <a:effectLst/>
              </a:rPr>
              <a:t>α της είναι λευκό, που συμβολίζει την αγνότητα των εθνικών απελευθερωτικών αγώνων. Τα </a:t>
            </a:r>
            <a:r>
              <a:rPr lang="en-US" b="0" i="0" dirty="0" err="1">
                <a:solidFill>
                  <a:schemeClr val="tx2"/>
                </a:solidFill>
                <a:effectLst/>
              </a:rPr>
              <a:t>κρόσσι</a:t>
            </a:r>
            <a:r>
              <a:rPr lang="en-US" b="0" i="0" dirty="0">
                <a:solidFill>
                  <a:schemeClr val="tx2"/>
                </a:solidFill>
                <a:effectLst/>
              </a:rPr>
              <a:t>α που κρέμονται πάνω στη φούστα, έχουν μπλε-άσπρο χρώμα, όπως η Γαλανόλευκη Σημαία.</a:t>
            </a:r>
          </a:p>
          <a:p>
            <a:pPr indent="-228600" fontAlgn="base">
              <a:lnSpc>
                <a:spcPct val="90000"/>
              </a:lnSpc>
              <a:buFont typeface="Arial" panose="020B0604020202020204" pitchFamily="34" charset="0"/>
              <a:buChar char="•"/>
            </a:pPr>
            <a:endParaRPr lang="en-US" b="1" i="0" dirty="0">
              <a:solidFill>
                <a:schemeClr val="tx2"/>
              </a:solidFill>
              <a:effectLst/>
            </a:endParaRPr>
          </a:p>
          <a:p>
            <a:pPr indent="-228600" fontAlgn="base">
              <a:lnSpc>
                <a:spcPct val="90000"/>
              </a:lnSpc>
              <a:buFont typeface="Arial" panose="020B0604020202020204" pitchFamily="34" charset="0"/>
              <a:buChar char="•"/>
            </a:pPr>
            <a:r>
              <a:rPr lang="en-US" b="1" i="0" dirty="0" err="1">
                <a:solidFill>
                  <a:schemeClr val="tx2"/>
                </a:solidFill>
                <a:effectLst/>
              </a:rPr>
              <a:t>Οι</a:t>
            </a:r>
            <a:r>
              <a:rPr lang="en-US" b="1" i="0" dirty="0">
                <a:solidFill>
                  <a:schemeClr val="tx2"/>
                </a:solidFill>
                <a:effectLst/>
              </a:rPr>
              <a:t> </a:t>
            </a:r>
            <a:r>
              <a:rPr lang="en-US" b="1" i="0" dirty="0" err="1">
                <a:solidFill>
                  <a:schemeClr val="tx2"/>
                </a:solidFill>
                <a:effectLst/>
              </a:rPr>
              <a:t>κάλτσες</a:t>
            </a:r>
            <a:endParaRPr lang="en-US" b="1" i="0" dirty="0">
              <a:solidFill>
                <a:schemeClr val="tx2"/>
              </a:solidFill>
              <a:effectLst/>
            </a:endParaRPr>
          </a:p>
          <a:p>
            <a:pPr indent="-228600" fontAlgn="base">
              <a:lnSpc>
                <a:spcPct val="90000"/>
              </a:lnSpc>
              <a:buFont typeface="Arial" panose="020B0604020202020204" pitchFamily="34" charset="0"/>
              <a:buChar char="•"/>
            </a:pPr>
            <a:endParaRPr lang="en-US" b="1" i="0" dirty="0">
              <a:solidFill>
                <a:schemeClr val="tx2"/>
              </a:solidFill>
              <a:effectLst/>
            </a:endParaRPr>
          </a:p>
          <a:p>
            <a:pPr fontAlgn="base">
              <a:lnSpc>
                <a:spcPct val="90000"/>
              </a:lnSpc>
            </a:pPr>
            <a:r>
              <a:rPr lang="en-US" i="0" dirty="0">
                <a:solidFill>
                  <a:schemeClr val="tx2"/>
                </a:solidFill>
                <a:effectLst/>
              </a:rPr>
              <a:t>Ο </a:t>
            </a:r>
            <a:r>
              <a:rPr lang="en-US" i="0" dirty="0" err="1">
                <a:solidFill>
                  <a:schemeClr val="tx2"/>
                </a:solidFill>
                <a:effectLst/>
              </a:rPr>
              <a:t>κάθε</a:t>
            </a:r>
            <a:r>
              <a:rPr lang="en-US" i="0" dirty="0">
                <a:solidFill>
                  <a:schemeClr val="tx2"/>
                </a:solidFill>
                <a:effectLst/>
              </a:rPr>
              <a:t> </a:t>
            </a:r>
            <a:r>
              <a:rPr lang="en-US" i="0" dirty="0" err="1">
                <a:solidFill>
                  <a:schemeClr val="tx2"/>
                </a:solidFill>
                <a:effectLst/>
              </a:rPr>
              <a:t>Εύζων</a:t>
            </a:r>
            <a:r>
              <a:rPr lang="en-US" i="0" dirty="0">
                <a:solidFill>
                  <a:schemeClr val="tx2"/>
                </a:solidFill>
                <a:effectLst/>
              </a:rPr>
              <a:t>ας φοράει από δύο μάλλινες λευκές κάλτσες στο κάθε πόδι. </a:t>
            </a:r>
            <a:r>
              <a:rPr lang="en-US" i="0" dirty="0" err="1">
                <a:solidFill>
                  <a:schemeClr val="tx2"/>
                </a:solidFill>
                <a:effectLst/>
              </a:rPr>
              <a:t>Είν</a:t>
            </a:r>
            <a:r>
              <a:rPr lang="en-US" i="0" dirty="0">
                <a:solidFill>
                  <a:schemeClr val="tx2"/>
                </a:solidFill>
                <a:effectLst/>
              </a:rPr>
              <a:t>αι τόσο ψηλές ώστε στηρίζονται στη μέση του εύζωνα, κάτω από τη φουστανέλα, με τη βοήθεια μιας δερμάτινης ζώνης η οποία ονομάζεται ανάσπαστος.</a:t>
            </a:r>
          </a:p>
          <a:p>
            <a:pPr indent="-228600" fontAlgn="base">
              <a:lnSpc>
                <a:spcPct val="90000"/>
              </a:lnSpc>
              <a:buFont typeface="Arial" panose="020B0604020202020204" pitchFamily="34" charset="0"/>
              <a:buChar char="•"/>
            </a:pPr>
            <a:endParaRPr lang="en-US" b="1" i="1" dirty="0">
              <a:solidFill>
                <a:schemeClr val="tx2"/>
              </a:solidFill>
              <a:effectLst/>
            </a:endParaRPr>
          </a:p>
          <a:p>
            <a:pPr indent="-228600" fontAlgn="base">
              <a:lnSpc>
                <a:spcPct val="90000"/>
              </a:lnSpc>
              <a:buFont typeface="Arial" panose="020B0604020202020204" pitchFamily="34" charset="0"/>
              <a:buChar char="•"/>
            </a:pPr>
            <a:r>
              <a:rPr lang="en-US" b="1" dirty="0" err="1">
                <a:solidFill>
                  <a:schemeClr val="tx2"/>
                </a:solidFill>
                <a:effectLst/>
              </a:rPr>
              <a:t>Οι</a:t>
            </a:r>
            <a:r>
              <a:rPr lang="en-US" b="1" dirty="0">
                <a:solidFill>
                  <a:schemeClr val="tx2"/>
                </a:solidFill>
                <a:effectLst/>
              </a:rPr>
              <a:t> κα</a:t>
            </a:r>
            <a:r>
              <a:rPr lang="en-US" b="1" dirty="0" err="1">
                <a:solidFill>
                  <a:schemeClr val="tx2"/>
                </a:solidFill>
                <a:effectLst/>
              </a:rPr>
              <a:t>λτσοδέτες</a:t>
            </a:r>
            <a:endParaRPr lang="en-US" b="1" dirty="0">
              <a:solidFill>
                <a:schemeClr val="tx2"/>
              </a:solidFill>
              <a:effectLst/>
            </a:endParaRPr>
          </a:p>
          <a:p>
            <a:pPr indent="-228600" fontAlgn="base">
              <a:lnSpc>
                <a:spcPct val="90000"/>
              </a:lnSpc>
              <a:buFont typeface="Arial" panose="020B0604020202020204" pitchFamily="34" charset="0"/>
              <a:buChar char="•"/>
            </a:pPr>
            <a:endParaRPr lang="en-US" i="1" dirty="0">
              <a:solidFill>
                <a:schemeClr val="tx2"/>
              </a:solidFill>
            </a:endParaRPr>
          </a:p>
          <a:p>
            <a:pPr fontAlgn="base">
              <a:lnSpc>
                <a:spcPct val="90000"/>
              </a:lnSpc>
            </a:pPr>
            <a:r>
              <a:rPr lang="en-US" i="0" dirty="0">
                <a:solidFill>
                  <a:schemeClr val="tx2"/>
                </a:solidFill>
                <a:effectLst/>
              </a:rPr>
              <a:t> </a:t>
            </a:r>
            <a:r>
              <a:rPr lang="en-US" i="0" dirty="0" err="1">
                <a:solidFill>
                  <a:schemeClr val="tx2"/>
                </a:solidFill>
                <a:effectLst/>
              </a:rPr>
              <a:t>Είν</a:t>
            </a:r>
            <a:r>
              <a:rPr lang="en-US" i="0" dirty="0">
                <a:solidFill>
                  <a:schemeClr val="tx2"/>
                </a:solidFill>
                <a:effectLst/>
              </a:rPr>
              <a:t>αι μαύρες από μετάξι, φοριούνται ακριβώς κάτω από το γόνατο με τη φούντα να κρέμεται στο πίσω μέρος της γάμπας.</a:t>
            </a:r>
          </a:p>
          <a:p>
            <a:pPr indent="-228600" fontAlgn="base">
              <a:lnSpc>
                <a:spcPct val="90000"/>
              </a:lnSpc>
              <a:buFont typeface="Arial" panose="020B0604020202020204" pitchFamily="34" charset="0"/>
              <a:buChar char="•"/>
            </a:pPr>
            <a:endParaRPr lang="en-US" i="0" dirty="0">
              <a:solidFill>
                <a:schemeClr val="tx2"/>
              </a:solidFill>
              <a:effectLst/>
            </a:endParaRPr>
          </a:p>
          <a:p>
            <a:pPr indent="-228600" fontAlgn="base">
              <a:lnSpc>
                <a:spcPct val="90000"/>
              </a:lnSpc>
              <a:spcAft>
                <a:spcPts val="600"/>
              </a:spcAft>
              <a:buFont typeface="Arial" panose="020B0604020202020204" pitchFamily="34" charset="0"/>
              <a:buChar char="•"/>
            </a:pPr>
            <a:endParaRPr lang="en-US" sz="1100" b="0" i="0" dirty="0">
              <a:effectLst/>
            </a:endParaRPr>
          </a:p>
        </p:txBody>
      </p:sp>
      <p:pic>
        <p:nvPicPr>
          <p:cNvPr id="1028" name="Picture 4">
            <a:extLst>
              <a:ext uri="{FF2B5EF4-FFF2-40B4-BE49-F238E27FC236}">
                <a16:creationId xmlns:a16="http://schemas.microsoft.com/office/drawing/2014/main" id="{811E22BB-1705-18E6-DF4B-4220E779BF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79" r="-1" b="20260"/>
          <a:stretch/>
        </p:blipFill>
        <p:spPr bwMode="auto">
          <a:xfrm>
            <a:off x="4639056" y="10"/>
            <a:ext cx="7552944"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988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7" name="Rectangle 2076">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9" name="Rectangle 2078">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677DF24-7879-1AD9-6FDF-7CB8F17ACADE}"/>
              </a:ext>
            </a:extLst>
          </p:cNvPr>
          <p:cNvSpPr txBox="1"/>
          <p:nvPr/>
        </p:nvSpPr>
        <p:spPr>
          <a:xfrm>
            <a:off x="-30056" y="142875"/>
            <a:ext cx="4325831" cy="5959813"/>
          </a:xfrm>
          <a:prstGeom prst="rect">
            <a:avLst/>
          </a:prstGeom>
        </p:spPr>
        <p:txBody>
          <a:bodyPr vert="horz" lIns="91440" tIns="45720" rIns="91440" bIns="45720" rtlCol="0">
            <a:normAutofit/>
          </a:bodyPr>
          <a:lstStyle/>
          <a:p>
            <a:pPr indent="-228600" fontAlgn="base">
              <a:lnSpc>
                <a:spcPct val="90000"/>
              </a:lnSpc>
              <a:spcAft>
                <a:spcPts val="600"/>
              </a:spcAft>
              <a:buFont typeface="Arial" panose="020B0604020202020204" pitchFamily="34" charset="0"/>
              <a:buChar char="•"/>
            </a:pPr>
            <a:r>
              <a:rPr lang="en-US" b="1" i="0" dirty="0">
                <a:solidFill>
                  <a:schemeClr val="tx2"/>
                </a:solidFill>
                <a:effectLst/>
              </a:rPr>
              <a:t>Τα </a:t>
            </a:r>
            <a:r>
              <a:rPr lang="en-US" b="1" i="0" dirty="0" err="1">
                <a:solidFill>
                  <a:schemeClr val="tx2"/>
                </a:solidFill>
                <a:effectLst/>
              </a:rPr>
              <a:t>τσ</a:t>
            </a:r>
            <a:r>
              <a:rPr lang="en-US" b="1" i="0" dirty="0">
                <a:solidFill>
                  <a:schemeClr val="tx2"/>
                </a:solidFill>
                <a:effectLst/>
              </a:rPr>
              <a:t>αρούχια</a:t>
            </a:r>
            <a:endParaRPr lang="en-US" b="0" i="0" dirty="0">
              <a:solidFill>
                <a:schemeClr val="tx2"/>
              </a:solidFill>
              <a:effectLst/>
            </a:endParaRPr>
          </a:p>
          <a:p>
            <a:pPr fontAlgn="base">
              <a:lnSpc>
                <a:spcPct val="90000"/>
              </a:lnSpc>
              <a:spcAft>
                <a:spcPts val="600"/>
              </a:spcAft>
            </a:pPr>
            <a:r>
              <a:rPr lang="en-US" b="0" i="0" dirty="0">
                <a:solidFill>
                  <a:schemeClr val="tx2"/>
                </a:solidFill>
                <a:effectLst/>
              </a:rPr>
              <a:t>Τα </a:t>
            </a:r>
            <a:r>
              <a:rPr lang="en-US" b="0" i="0" dirty="0" err="1">
                <a:solidFill>
                  <a:schemeClr val="tx2"/>
                </a:solidFill>
                <a:effectLst/>
              </a:rPr>
              <a:t>τσ</a:t>
            </a:r>
            <a:r>
              <a:rPr lang="en-US" b="0" i="0" dirty="0">
                <a:solidFill>
                  <a:schemeClr val="tx2"/>
                </a:solidFill>
                <a:effectLst/>
              </a:rPr>
              <a:t>αρούχια είναι τα υποδήματα του εύζωνα. </a:t>
            </a:r>
            <a:r>
              <a:rPr lang="en-US" b="0" i="0" dirty="0" err="1">
                <a:solidFill>
                  <a:schemeClr val="tx2"/>
                </a:solidFill>
                <a:effectLst/>
              </a:rPr>
              <a:t>Έν</a:t>
            </a:r>
            <a:r>
              <a:rPr lang="en-US" b="0" i="0" dirty="0">
                <a:solidFill>
                  <a:schemeClr val="tx2"/>
                </a:solidFill>
                <a:effectLst/>
              </a:rPr>
              <a:t>α από τα πιο χαρακτηριστικά μέρη της ενδυμασίας. Κατα</a:t>
            </a:r>
            <a:r>
              <a:rPr lang="en-US" b="0" i="0" dirty="0" err="1">
                <a:solidFill>
                  <a:schemeClr val="tx2"/>
                </a:solidFill>
                <a:effectLst/>
              </a:rPr>
              <a:t>σκευ</a:t>
            </a:r>
            <a:r>
              <a:rPr lang="en-US" b="0" i="0" dirty="0">
                <a:solidFill>
                  <a:schemeClr val="tx2"/>
                </a:solidFill>
                <a:effectLst/>
              </a:rPr>
              <a:t>ασμένα από δέρμα, κόκκινα στο χρώμα.  </a:t>
            </a:r>
            <a:r>
              <a:rPr lang="en-US" b="0" i="0" dirty="0" err="1">
                <a:solidFill>
                  <a:schemeClr val="tx2"/>
                </a:solidFill>
                <a:effectLst/>
              </a:rPr>
              <a:t>Στη</a:t>
            </a:r>
            <a:r>
              <a:rPr lang="en-US" b="0" i="0" dirty="0">
                <a:solidFill>
                  <a:schemeClr val="tx2"/>
                </a:solidFill>
                <a:effectLst/>
              </a:rPr>
              <a:t> </a:t>
            </a:r>
            <a:r>
              <a:rPr lang="en-US" b="0" i="0" dirty="0" err="1">
                <a:solidFill>
                  <a:schemeClr val="tx2"/>
                </a:solidFill>
                <a:effectLst/>
              </a:rPr>
              <a:t>σόλ</a:t>
            </a:r>
            <a:r>
              <a:rPr lang="en-US" b="0" i="0" dirty="0">
                <a:solidFill>
                  <a:schemeClr val="tx2"/>
                </a:solidFill>
                <a:effectLst/>
              </a:rPr>
              <a:t>α κάθε τσαρουχιού υπάρχουν καρφωμένα περίπου 60 καρφιά, οι λεγόμενες προκαδούρες</a:t>
            </a:r>
            <a:r>
              <a:rPr lang="el-GR" b="0" i="0" dirty="0">
                <a:solidFill>
                  <a:schemeClr val="tx2"/>
                </a:solidFill>
                <a:effectLst/>
              </a:rPr>
              <a:t>  κατά μέσο όρο το κάθε ένα ζυγίζει 3,5 κιλά</a:t>
            </a:r>
            <a:r>
              <a:rPr lang="en-US" i="0" dirty="0">
                <a:solidFill>
                  <a:schemeClr val="tx2"/>
                </a:solidFill>
                <a:effectLst/>
              </a:rPr>
              <a:t>. Από α</a:t>
            </a:r>
            <a:r>
              <a:rPr lang="en-US" i="0" dirty="0" err="1">
                <a:solidFill>
                  <a:schemeClr val="tx2"/>
                </a:solidFill>
                <a:effectLst/>
              </a:rPr>
              <a:t>υτά</a:t>
            </a:r>
            <a:r>
              <a:rPr lang="el-GR" i="0" dirty="0">
                <a:solidFill>
                  <a:schemeClr val="tx2"/>
                </a:solidFill>
                <a:effectLst/>
              </a:rPr>
              <a:t> </a:t>
            </a:r>
            <a:r>
              <a:rPr lang="en-US" b="0" i="0" dirty="0">
                <a:solidFill>
                  <a:schemeClr val="tx2"/>
                </a:solidFill>
                <a:effectLst/>
              </a:rPr>
              <a:t>, </a:t>
            </a:r>
            <a:r>
              <a:rPr lang="en-US" b="0" i="0" dirty="0" err="1">
                <a:solidFill>
                  <a:schemeClr val="tx2"/>
                </a:solidFill>
                <a:effectLst/>
              </a:rPr>
              <a:t>εξάλλου</a:t>
            </a:r>
            <a:r>
              <a:rPr lang="en-US" b="0" i="0" dirty="0">
                <a:solidFill>
                  <a:schemeClr val="tx2"/>
                </a:solidFill>
                <a:effectLst/>
              </a:rPr>
              <a:t>, π</a:t>
            </a:r>
            <a:r>
              <a:rPr lang="en-US" b="0" i="0" dirty="0" err="1">
                <a:solidFill>
                  <a:schemeClr val="tx2"/>
                </a:solidFill>
                <a:effectLst/>
              </a:rPr>
              <a:t>ροέρχετ</a:t>
            </a:r>
            <a:r>
              <a:rPr lang="en-US" b="0" i="0" dirty="0">
                <a:solidFill>
                  <a:schemeClr val="tx2"/>
                </a:solidFill>
                <a:effectLst/>
              </a:rPr>
              <a:t>αι και ο επιβλητικός ήχο</a:t>
            </a:r>
            <a:r>
              <a:rPr lang="el-GR" b="0" i="0" dirty="0">
                <a:solidFill>
                  <a:schemeClr val="tx2"/>
                </a:solidFill>
                <a:effectLst/>
              </a:rPr>
              <a:t>ς</a:t>
            </a:r>
            <a:r>
              <a:rPr lang="en-US" b="0" i="0" dirty="0">
                <a:solidFill>
                  <a:schemeClr val="tx2"/>
                </a:solidFill>
                <a:effectLst/>
              </a:rPr>
              <a:t> που ακούγεται κατά το βηματισμό ενός εύζωνα. Χαρα</a:t>
            </a:r>
            <a:r>
              <a:rPr lang="en-US" b="0" i="0" dirty="0" err="1">
                <a:solidFill>
                  <a:schemeClr val="tx2"/>
                </a:solidFill>
                <a:effectLst/>
              </a:rPr>
              <a:t>κτηριστικό</a:t>
            </a:r>
            <a:r>
              <a:rPr lang="en-US" b="0" i="0" dirty="0">
                <a:solidFill>
                  <a:schemeClr val="tx2"/>
                </a:solidFill>
                <a:effectLst/>
              </a:rPr>
              <a:t> </a:t>
            </a:r>
            <a:r>
              <a:rPr lang="en-US" b="0" i="0" dirty="0" err="1">
                <a:solidFill>
                  <a:schemeClr val="tx2"/>
                </a:solidFill>
                <a:effectLst/>
              </a:rPr>
              <a:t>τμήμ</a:t>
            </a:r>
            <a:r>
              <a:rPr lang="en-US" b="0" i="0" dirty="0">
                <a:solidFill>
                  <a:schemeClr val="tx2"/>
                </a:solidFill>
                <a:effectLst/>
              </a:rPr>
              <a:t>α των τσαρουχιών είναι οι μαύρες φούντες στις οποίες καταλήγουν οι μύτες τους. </a:t>
            </a:r>
            <a:r>
              <a:rPr lang="en-US" b="0" i="0" dirty="0" err="1">
                <a:solidFill>
                  <a:schemeClr val="tx2"/>
                </a:solidFill>
                <a:effectLst/>
              </a:rPr>
              <a:t>Λέγετ</a:t>
            </a:r>
            <a:r>
              <a:rPr lang="en-US" b="0" i="0" dirty="0">
                <a:solidFill>
                  <a:schemeClr val="tx2"/>
                </a:solidFill>
                <a:effectLst/>
              </a:rPr>
              <a:t>αι ότι η αρχική τους χρήση ήταν να κρύβονται σε αυτές μικρά κοφτερά αντικείμενα που θα μπορούσαν αιφνιδιαστικά να τραυματίσουν τον εχθρό σε μία «σώμα με σώμα» μάχη. </a:t>
            </a:r>
            <a:r>
              <a:rPr lang="en-US" b="0" i="0" dirty="0" err="1">
                <a:solidFill>
                  <a:schemeClr val="tx2"/>
                </a:solidFill>
                <a:effectLst/>
              </a:rPr>
              <a:t>Ωστόσο</a:t>
            </a:r>
            <a:r>
              <a:rPr lang="en-US" b="0" i="0" dirty="0">
                <a:solidFill>
                  <a:schemeClr val="tx2"/>
                </a:solidFill>
                <a:effectLst/>
              </a:rPr>
              <a:t>, </a:t>
            </a:r>
            <a:r>
              <a:rPr lang="en-US" b="0" i="0" dirty="0" err="1">
                <a:solidFill>
                  <a:schemeClr val="tx2"/>
                </a:solidFill>
                <a:effectLst/>
              </a:rPr>
              <a:t>μι</a:t>
            </a:r>
            <a:r>
              <a:rPr lang="en-US" b="0" i="0" dirty="0">
                <a:solidFill>
                  <a:schemeClr val="tx2"/>
                </a:solidFill>
                <a:effectLst/>
              </a:rPr>
              <a:t>α άλλη εκδοχή υποστηρίζει ότι αυτές οι μαύρες φούντες προστάτευαν τα δάχτυλα των ποδιών από το χιόνι και τα κρυοπαγήματα. </a:t>
            </a:r>
            <a:endParaRPr lang="en-US" sz="1100" b="0" i="0" dirty="0">
              <a:effectLst/>
            </a:endParaRPr>
          </a:p>
        </p:txBody>
      </p:sp>
      <p:pic>
        <p:nvPicPr>
          <p:cNvPr id="2050" name="Picture 2">
            <a:extLst>
              <a:ext uri="{FF2B5EF4-FFF2-40B4-BE49-F238E27FC236}">
                <a16:creationId xmlns:a16="http://schemas.microsoft.com/office/drawing/2014/main" id="{48F11834-52D5-29A4-F481-3AC078BF26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417" b="21577"/>
          <a:stretch/>
        </p:blipFill>
        <p:spPr bwMode="auto">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254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1" name="Rectangle 309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Εικόνα που περιέχει κείμενο&#10;&#10;Περιγραφή που δημιουργήθηκε αυτόματα">
            <a:extLst>
              <a:ext uri="{FF2B5EF4-FFF2-40B4-BE49-F238E27FC236}">
                <a16:creationId xmlns:a16="http://schemas.microsoft.com/office/drawing/2014/main" id="{6EF26A4D-3004-1C42-FC2D-A9E02A3237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786" r="39045"/>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B920253-536E-EDED-8112-78F824EDDA08}"/>
              </a:ext>
            </a:extLst>
          </p:cNvPr>
          <p:cNvSpPr txBox="1"/>
          <p:nvPr/>
        </p:nvSpPr>
        <p:spPr>
          <a:xfrm>
            <a:off x="6513788" y="2333297"/>
            <a:ext cx="4840010" cy="3843666"/>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b="0" i="0" dirty="0">
                <a:solidFill>
                  <a:schemeClr val="tx2"/>
                </a:solidFill>
                <a:effectLst/>
              </a:rPr>
              <a:t>   </a:t>
            </a:r>
            <a:r>
              <a:rPr lang="en-US" sz="2000" b="0" i="0" dirty="0" err="1">
                <a:solidFill>
                  <a:schemeClr val="tx2"/>
                </a:solidFill>
                <a:effectLst/>
              </a:rPr>
              <a:t>Γι</a:t>
            </a:r>
            <a:r>
              <a:rPr lang="en-US" sz="2000" b="0" i="0" dirty="0">
                <a:solidFill>
                  <a:schemeClr val="tx2"/>
                </a:solidFill>
                <a:effectLst/>
              </a:rPr>
              <a:t>α τις πολύ κρύες νύχτες του χειμώνα (δεν επιτρέπεται τη μέρα όσο κρύο και αν κάνει) οι Εύζωνες φορούν Κάπα, η οποία είναι φτιαγμένη από πολύ χοντρή τσόχα. </a:t>
            </a:r>
            <a:r>
              <a:rPr lang="en-US" sz="2000" b="0" i="0" dirty="0" err="1">
                <a:solidFill>
                  <a:schemeClr val="tx2"/>
                </a:solidFill>
                <a:effectLst/>
              </a:rPr>
              <a:t>Το</a:t>
            </a:r>
            <a:r>
              <a:rPr lang="en-US" sz="2000" b="0" i="0" dirty="0">
                <a:solidFill>
                  <a:schemeClr val="tx2"/>
                </a:solidFill>
                <a:effectLst/>
              </a:rPr>
              <a:t> κα</a:t>
            </a:r>
            <a:r>
              <a:rPr lang="en-US" sz="2000" b="0" i="0" dirty="0" err="1">
                <a:solidFill>
                  <a:schemeClr val="tx2"/>
                </a:solidFill>
                <a:effectLst/>
              </a:rPr>
              <a:t>λοκ</a:t>
            </a:r>
            <a:r>
              <a:rPr lang="en-US" sz="2000" b="0" i="0" dirty="0">
                <a:solidFill>
                  <a:schemeClr val="tx2"/>
                </a:solidFill>
                <a:effectLst/>
              </a:rPr>
              <a:t>αίρι έχει και αυτό τις δυσκολίες του: καθώς οι Εύζωνες στο μνημείο του Αγνώστου Στρατιώτη δεν επιτρέπεται να κουνηθούν για κανένα λόγο, ένας λοχίας έχει αναλάβει να σκουπίζει τον ιδρώτα που στάζει στο μέτωπό τους λόγω της ζέστης.</a:t>
            </a:r>
          </a:p>
        </p:txBody>
      </p:sp>
    </p:spTree>
    <p:extLst>
      <p:ext uri="{BB962C8B-B14F-4D97-AF65-F5344CB8AC3E}">
        <p14:creationId xmlns:p14="http://schemas.microsoft.com/office/powerpoint/2010/main" val="2427378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375018-20C4-5099-8172-2CD07CF4657C}"/>
              </a:ext>
            </a:extLst>
          </p:cNvPr>
          <p:cNvSpPr txBox="1"/>
          <p:nvPr/>
        </p:nvSpPr>
        <p:spPr>
          <a:xfrm>
            <a:off x="648931" y="466726"/>
            <a:ext cx="3651466" cy="5757094"/>
          </a:xfrm>
          <a:prstGeom prst="rect">
            <a:avLst/>
          </a:prstGeom>
        </p:spPr>
        <p:txBody>
          <a:bodyPr vert="horz" lIns="91440" tIns="45720" rIns="91440" bIns="45720" rtlCol="0">
            <a:normAutofit/>
          </a:bodyPr>
          <a:lstStyle/>
          <a:p>
            <a:pPr indent="-228600" fontAlgn="base">
              <a:lnSpc>
                <a:spcPct val="90000"/>
              </a:lnSpc>
              <a:spcAft>
                <a:spcPts val="600"/>
              </a:spcAft>
              <a:buFont typeface="Arial" panose="020B0604020202020204" pitchFamily="34" charset="0"/>
              <a:buChar char="•"/>
            </a:pPr>
            <a:r>
              <a:rPr lang="en-US" b="1" i="0" dirty="0" err="1">
                <a:solidFill>
                  <a:schemeClr val="tx2"/>
                </a:solidFill>
                <a:effectLst/>
              </a:rPr>
              <a:t>Οι</a:t>
            </a:r>
            <a:r>
              <a:rPr lang="en-US" b="1" i="0" dirty="0">
                <a:solidFill>
                  <a:schemeClr val="tx2"/>
                </a:solidFill>
                <a:effectLst/>
              </a:rPr>
              <a:t> </a:t>
            </a:r>
            <a:r>
              <a:rPr lang="en-US" b="1" i="0" dirty="0" err="1">
                <a:solidFill>
                  <a:schemeClr val="tx2"/>
                </a:solidFill>
                <a:effectLst/>
              </a:rPr>
              <a:t>φυσιγγιοθήκες</a:t>
            </a:r>
            <a:endParaRPr lang="en-US" b="0" i="0" dirty="0">
              <a:solidFill>
                <a:schemeClr val="tx2"/>
              </a:solidFill>
              <a:effectLst/>
            </a:endParaRPr>
          </a:p>
          <a:p>
            <a:pPr fontAlgn="base">
              <a:lnSpc>
                <a:spcPct val="90000"/>
              </a:lnSpc>
              <a:spcAft>
                <a:spcPts val="600"/>
              </a:spcAft>
            </a:pPr>
            <a:r>
              <a:rPr lang="en-US" b="0" i="0" dirty="0" err="1">
                <a:solidFill>
                  <a:schemeClr val="tx2"/>
                </a:solidFill>
                <a:effectLst/>
              </a:rPr>
              <a:t>Στη</a:t>
            </a:r>
            <a:r>
              <a:rPr lang="en-US" b="0" i="0" dirty="0">
                <a:solidFill>
                  <a:schemeClr val="tx2"/>
                </a:solidFill>
                <a:effectLst/>
              </a:rPr>
              <a:t> </a:t>
            </a:r>
            <a:r>
              <a:rPr lang="en-US" b="0" i="0" dirty="0" err="1">
                <a:solidFill>
                  <a:schemeClr val="tx2"/>
                </a:solidFill>
                <a:effectLst/>
              </a:rPr>
              <a:t>στολή</a:t>
            </a:r>
            <a:r>
              <a:rPr lang="en-US" b="0" i="0" dirty="0">
                <a:solidFill>
                  <a:schemeClr val="tx2"/>
                </a:solidFill>
                <a:effectLst/>
              </a:rPr>
              <a:t> </a:t>
            </a:r>
            <a:r>
              <a:rPr lang="en-US" b="0" i="0" dirty="0" err="1">
                <a:solidFill>
                  <a:schemeClr val="tx2"/>
                </a:solidFill>
                <a:effectLst/>
              </a:rPr>
              <a:t>του</a:t>
            </a:r>
            <a:r>
              <a:rPr lang="en-US" b="0" i="0" dirty="0">
                <a:solidFill>
                  <a:schemeClr val="tx2"/>
                </a:solidFill>
                <a:effectLst/>
              </a:rPr>
              <a:t> ο </a:t>
            </a:r>
            <a:r>
              <a:rPr lang="en-US" b="0" i="0" dirty="0" err="1">
                <a:solidFill>
                  <a:schemeClr val="tx2"/>
                </a:solidFill>
                <a:effectLst/>
              </a:rPr>
              <a:t>Εύζων</a:t>
            </a:r>
            <a:r>
              <a:rPr lang="en-US" b="0" i="0" dirty="0">
                <a:solidFill>
                  <a:schemeClr val="tx2"/>
                </a:solidFill>
                <a:effectLst/>
              </a:rPr>
              <a:t>ας κουβαλά και τις φυσιγγιοθήκες οι οποίες είναι κατασκευασμένες από δέρμα.</a:t>
            </a:r>
          </a:p>
          <a:p>
            <a:pPr indent="-228600" fontAlgn="base">
              <a:lnSpc>
                <a:spcPct val="90000"/>
              </a:lnSpc>
              <a:spcAft>
                <a:spcPts val="600"/>
              </a:spcAft>
              <a:buFont typeface="Arial" panose="020B0604020202020204" pitchFamily="34" charset="0"/>
              <a:buChar char="•"/>
            </a:pPr>
            <a:endParaRPr lang="en-US" b="0" i="0" dirty="0">
              <a:solidFill>
                <a:schemeClr val="tx2"/>
              </a:solidFill>
              <a:effectLst/>
            </a:endParaRPr>
          </a:p>
          <a:p>
            <a:pPr indent="-228600" fontAlgn="base">
              <a:lnSpc>
                <a:spcPct val="90000"/>
              </a:lnSpc>
              <a:spcAft>
                <a:spcPts val="600"/>
              </a:spcAft>
              <a:buFont typeface="Arial" panose="020B0604020202020204" pitchFamily="34" charset="0"/>
              <a:buChar char="•"/>
            </a:pPr>
            <a:r>
              <a:rPr lang="en-US" b="1" i="0" dirty="0" err="1">
                <a:solidFill>
                  <a:schemeClr val="tx2"/>
                </a:solidFill>
                <a:effectLst/>
              </a:rPr>
              <a:t>Το</a:t>
            </a:r>
            <a:r>
              <a:rPr lang="en-US" b="1" i="0" dirty="0">
                <a:solidFill>
                  <a:schemeClr val="tx2"/>
                </a:solidFill>
                <a:effectLst/>
              </a:rPr>
              <a:t> όπ</a:t>
            </a:r>
            <a:r>
              <a:rPr lang="en-US" b="1" i="0" dirty="0" err="1">
                <a:solidFill>
                  <a:schemeClr val="tx2"/>
                </a:solidFill>
                <a:effectLst/>
              </a:rPr>
              <a:t>λο</a:t>
            </a:r>
            <a:endParaRPr lang="en-US" b="0" i="0" dirty="0">
              <a:solidFill>
                <a:schemeClr val="tx2"/>
              </a:solidFill>
              <a:effectLst/>
            </a:endParaRPr>
          </a:p>
          <a:p>
            <a:pPr fontAlgn="base">
              <a:lnSpc>
                <a:spcPct val="90000"/>
              </a:lnSpc>
              <a:spcAft>
                <a:spcPts val="600"/>
              </a:spcAft>
            </a:pPr>
            <a:r>
              <a:rPr lang="en-US" b="0" i="0" dirty="0" err="1">
                <a:solidFill>
                  <a:schemeClr val="tx2"/>
                </a:solidFill>
                <a:effectLst/>
              </a:rPr>
              <a:t>Το</a:t>
            </a:r>
            <a:r>
              <a:rPr lang="en-US" b="0" i="0" dirty="0">
                <a:solidFill>
                  <a:schemeClr val="tx2"/>
                </a:solidFill>
                <a:effectLst/>
              </a:rPr>
              <a:t> όπ</a:t>
            </a:r>
            <a:r>
              <a:rPr lang="en-US" b="0" i="0" dirty="0" err="1">
                <a:solidFill>
                  <a:schemeClr val="tx2"/>
                </a:solidFill>
                <a:effectLst/>
              </a:rPr>
              <a:t>λο</a:t>
            </a:r>
            <a:r>
              <a:rPr lang="en-US" b="0" i="0" dirty="0">
                <a:solidFill>
                  <a:schemeClr val="tx2"/>
                </a:solidFill>
                <a:effectLst/>
              </a:rPr>
              <a:t> </a:t>
            </a:r>
            <a:r>
              <a:rPr lang="en-US" b="0" i="0" dirty="0" err="1">
                <a:solidFill>
                  <a:schemeClr val="tx2"/>
                </a:solidFill>
                <a:effectLst/>
              </a:rPr>
              <a:t>των</a:t>
            </a:r>
            <a:r>
              <a:rPr lang="en-US" b="0" i="0" dirty="0">
                <a:solidFill>
                  <a:schemeClr val="tx2"/>
                </a:solidFill>
                <a:effectLst/>
              </a:rPr>
              <a:t> </a:t>
            </a:r>
            <a:r>
              <a:rPr lang="en-US" b="0" i="0" dirty="0" err="1">
                <a:solidFill>
                  <a:schemeClr val="tx2"/>
                </a:solidFill>
                <a:effectLst/>
              </a:rPr>
              <a:t>Ευζώνων</a:t>
            </a:r>
            <a:r>
              <a:rPr lang="en-US" b="0" i="0" dirty="0">
                <a:solidFill>
                  <a:schemeClr val="tx2"/>
                </a:solidFill>
                <a:effectLst/>
              </a:rPr>
              <a:t> </a:t>
            </a:r>
            <a:r>
              <a:rPr lang="en-US" b="0" i="0" dirty="0" err="1">
                <a:solidFill>
                  <a:schemeClr val="tx2"/>
                </a:solidFill>
                <a:effectLst/>
              </a:rPr>
              <a:t>είν</a:t>
            </a:r>
            <a:r>
              <a:rPr lang="en-US" b="0" i="0" dirty="0">
                <a:solidFill>
                  <a:schemeClr val="tx2"/>
                </a:solidFill>
                <a:effectLst/>
              </a:rPr>
              <a:t>αι ένα τυφέκιο M1 Garand. </a:t>
            </a:r>
            <a:r>
              <a:rPr lang="en-US" b="0" i="0" dirty="0" err="1">
                <a:solidFill>
                  <a:schemeClr val="tx2"/>
                </a:solidFill>
                <a:effectLst/>
              </a:rPr>
              <a:t>Πρόκειτ</a:t>
            </a:r>
            <a:r>
              <a:rPr lang="en-US" b="0" i="0" dirty="0">
                <a:solidFill>
                  <a:schemeClr val="tx2"/>
                </a:solidFill>
                <a:effectLst/>
              </a:rPr>
              <a:t>αι για το πιο δύσκολο κομμάτι και όχι μόνο λόγου του βάρους , αλλά περισσότερο λόγ</a:t>
            </a:r>
            <a:r>
              <a:rPr lang="el-GR" b="0" i="0" dirty="0">
                <a:solidFill>
                  <a:schemeClr val="tx2"/>
                </a:solidFill>
                <a:effectLst/>
              </a:rPr>
              <a:t>ω</a:t>
            </a:r>
            <a:r>
              <a:rPr lang="en-US" b="0" i="0" dirty="0">
                <a:solidFill>
                  <a:schemeClr val="tx2"/>
                </a:solidFill>
                <a:effectLst/>
              </a:rPr>
              <a:t> της σωματικής πίεσης που ασκείται στο  σώμα </a:t>
            </a:r>
            <a:r>
              <a:rPr lang="en-US" dirty="0">
                <a:solidFill>
                  <a:schemeClr val="tx2"/>
                </a:solidFill>
              </a:rPr>
              <a:t>τ</a:t>
            </a:r>
            <a:r>
              <a:rPr lang="en-US" b="0" i="0" dirty="0">
                <a:solidFill>
                  <a:schemeClr val="tx2"/>
                </a:solidFill>
                <a:effectLst/>
              </a:rPr>
              <a:t>ου Εύζωνα. </a:t>
            </a:r>
            <a:r>
              <a:rPr lang="en-US" b="0" i="0" dirty="0" err="1">
                <a:solidFill>
                  <a:schemeClr val="tx2"/>
                </a:solidFill>
                <a:effectLst/>
              </a:rPr>
              <a:t>Πιο</a:t>
            </a:r>
            <a:r>
              <a:rPr lang="en-US" b="0" i="0" dirty="0">
                <a:solidFill>
                  <a:schemeClr val="tx2"/>
                </a:solidFill>
                <a:effectLst/>
              </a:rPr>
              <a:t> </a:t>
            </a:r>
            <a:r>
              <a:rPr lang="en-US" b="0" i="0" dirty="0" err="1">
                <a:solidFill>
                  <a:schemeClr val="tx2"/>
                </a:solidFill>
                <a:effectLst/>
              </a:rPr>
              <a:t>συγκεκριμέν</a:t>
            </a:r>
            <a:r>
              <a:rPr lang="en-US" b="0" i="0" dirty="0">
                <a:solidFill>
                  <a:schemeClr val="tx2"/>
                </a:solidFill>
                <a:effectLst/>
              </a:rPr>
              <a:t>α ,για να είναι επιβλητική η κίνηση &lt;&lt; επ</a:t>
            </a:r>
            <a:r>
              <a:rPr lang="en-US" dirty="0">
                <a:solidFill>
                  <a:schemeClr val="tx2"/>
                </a:solidFill>
              </a:rPr>
              <a:t>’ ώμου&gt;&gt;, ο Εύζωνας χτυπά με μεγάλη δύναμη το όπλο στον ώμο του για να προκληθεί θόρυβος. </a:t>
            </a:r>
            <a:r>
              <a:rPr lang="en-US" dirty="0" err="1">
                <a:solidFill>
                  <a:schemeClr val="tx2"/>
                </a:solidFill>
              </a:rPr>
              <a:t>Στις</a:t>
            </a:r>
            <a:r>
              <a:rPr lang="en-US" dirty="0">
                <a:solidFill>
                  <a:schemeClr val="tx2"/>
                </a:solidFill>
              </a:rPr>
              <a:t> π</a:t>
            </a:r>
            <a:r>
              <a:rPr lang="en-US" dirty="0" err="1">
                <a:solidFill>
                  <a:schemeClr val="tx2"/>
                </a:solidFill>
              </a:rPr>
              <a:t>ρώτες</a:t>
            </a:r>
            <a:r>
              <a:rPr lang="en-US" dirty="0">
                <a:solidFill>
                  <a:schemeClr val="tx2"/>
                </a:solidFill>
              </a:rPr>
              <a:t> υπ</a:t>
            </a:r>
            <a:r>
              <a:rPr lang="en-US" dirty="0" err="1">
                <a:solidFill>
                  <a:schemeClr val="tx2"/>
                </a:solidFill>
              </a:rPr>
              <a:t>ηρεσίες</a:t>
            </a:r>
            <a:r>
              <a:rPr lang="en-US" dirty="0">
                <a:solidFill>
                  <a:schemeClr val="tx2"/>
                </a:solidFill>
              </a:rPr>
              <a:t> ,</a:t>
            </a:r>
            <a:r>
              <a:rPr lang="en-US" dirty="0" err="1">
                <a:solidFill>
                  <a:schemeClr val="tx2"/>
                </a:solidFill>
              </a:rPr>
              <a:t>οι</a:t>
            </a:r>
            <a:r>
              <a:rPr lang="en-US" dirty="0">
                <a:solidFill>
                  <a:schemeClr val="tx2"/>
                </a:solidFill>
              </a:rPr>
              <a:t> α</a:t>
            </a:r>
            <a:r>
              <a:rPr lang="en-US" dirty="0" err="1">
                <a:solidFill>
                  <a:schemeClr val="tx2"/>
                </a:solidFill>
              </a:rPr>
              <a:t>ριστεροί</a:t>
            </a:r>
            <a:r>
              <a:rPr lang="en-US" dirty="0">
                <a:solidFill>
                  <a:schemeClr val="tx2"/>
                </a:solidFill>
              </a:rPr>
              <a:t> </a:t>
            </a:r>
            <a:r>
              <a:rPr lang="en-US" dirty="0" err="1">
                <a:solidFill>
                  <a:schemeClr val="tx2"/>
                </a:solidFill>
              </a:rPr>
              <a:t>ώμοι</a:t>
            </a:r>
            <a:r>
              <a:rPr lang="en-US" dirty="0">
                <a:solidFill>
                  <a:schemeClr val="tx2"/>
                </a:solidFill>
              </a:rPr>
              <a:t> </a:t>
            </a:r>
            <a:r>
              <a:rPr lang="en-US" dirty="0" err="1">
                <a:solidFill>
                  <a:schemeClr val="tx2"/>
                </a:solidFill>
              </a:rPr>
              <a:t>όλων</a:t>
            </a:r>
            <a:r>
              <a:rPr lang="en-US" dirty="0">
                <a:solidFill>
                  <a:schemeClr val="tx2"/>
                </a:solidFill>
              </a:rPr>
              <a:t> </a:t>
            </a:r>
            <a:r>
              <a:rPr lang="en-US" dirty="0" err="1">
                <a:solidFill>
                  <a:schemeClr val="tx2"/>
                </a:solidFill>
              </a:rPr>
              <a:t>των</a:t>
            </a:r>
            <a:r>
              <a:rPr lang="en-US" dirty="0">
                <a:solidFill>
                  <a:schemeClr val="tx2"/>
                </a:solidFill>
              </a:rPr>
              <a:t> </a:t>
            </a:r>
            <a:r>
              <a:rPr lang="en-US" dirty="0" err="1">
                <a:solidFill>
                  <a:schemeClr val="tx2"/>
                </a:solidFill>
              </a:rPr>
              <a:t>Ευζώνων</a:t>
            </a:r>
            <a:r>
              <a:rPr lang="en-US" dirty="0">
                <a:solidFill>
                  <a:schemeClr val="tx2"/>
                </a:solidFill>
              </a:rPr>
              <a:t> </a:t>
            </a:r>
            <a:r>
              <a:rPr lang="en-US" dirty="0" err="1">
                <a:solidFill>
                  <a:schemeClr val="tx2"/>
                </a:solidFill>
              </a:rPr>
              <a:t>είν</a:t>
            </a:r>
            <a:r>
              <a:rPr lang="en-US" dirty="0">
                <a:solidFill>
                  <a:schemeClr val="tx2"/>
                </a:solidFill>
              </a:rPr>
              <a:t>αι μελανιασμέμοι .</a:t>
            </a:r>
            <a:r>
              <a:rPr lang="el-GR" dirty="0">
                <a:solidFill>
                  <a:schemeClr val="tx2"/>
                </a:solidFill>
              </a:rPr>
              <a:t> </a:t>
            </a:r>
            <a:r>
              <a:rPr lang="en-US" i="0" dirty="0">
                <a:solidFill>
                  <a:schemeClr val="tx2"/>
                </a:solidFill>
                <a:effectLst/>
              </a:rPr>
              <a:t> </a:t>
            </a:r>
            <a:endParaRPr lang="en-US" b="0" i="0" dirty="0">
              <a:solidFill>
                <a:schemeClr val="tx2"/>
              </a:solidFill>
              <a:effectLst/>
            </a:endParaRPr>
          </a:p>
        </p:txBody>
      </p:sp>
      <p:pic>
        <p:nvPicPr>
          <p:cNvPr id="4098" name="Picture 2">
            <a:extLst>
              <a:ext uri="{FF2B5EF4-FFF2-40B4-BE49-F238E27FC236}">
                <a16:creationId xmlns:a16="http://schemas.microsoft.com/office/drawing/2014/main" id="{35BCF225-97FD-F3EC-E980-0EC1DE1ECD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32129"/>
          <a:stretch/>
        </p:blipFill>
        <p:spPr bwMode="auto">
          <a:xfrm>
            <a:off x="4639056" y="0"/>
            <a:ext cx="7552944"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519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54" name="Rectangle 1025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a:extLst>
              <a:ext uri="{FF2B5EF4-FFF2-40B4-BE49-F238E27FC236}">
                <a16:creationId xmlns:a16="http://schemas.microsoft.com/office/drawing/2014/main" id="{E9601640-4926-D72B-9511-FC3A91995BF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436"/>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256" name="Rectangle 1025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3FE399C-FE54-6497-D3E2-D2C591711E3C}"/>
              </a:ext>
            </a:extLst>
          </p:cNvPr>
          <p:cNvSpPr txBox="1"/>
          <p:nvPr/>
        </p:nvSpPr>
        <p:spPr>
          <a:xfrm>
            <a:off x="7531610" y="342900"/>
            <a:ext cx="3822189" cy="5834063"/>
          </a:xfrm>
          <a:prstGeom prst="rect">
            <a:avLst/>
          </a:prstGeom>
        </p:spPr>
        <p:txBody>
          <a:bodyPr vert="horz" lIns="91440" tIns="45720" rIns="91440" bIns="45720" rtlCol="0">
            <a:normAutofit lnSpcReduction="10000"/>
          </a:bodyPr>
          <a:lstStyle/>
          <a:p>
            <a:pPr indent="-228600">
              <a:lnSpc>
                <a:spcPct val="90000"/>
              </a:lnSpc>
              <a:spcAft>
                <a:spcPts val="600"/>
              </a:spcAft>
              <a:buFont typeface="Arial" panose="020B0604020202020204" pitchFamily="34" charset="0"/>
              <a:buChar char="•"/>
            </a:pPr>
            <a:r>
              <a:rPr lang="en-US" b="0" i="0" dirty="0">
                <a:solidFill>
                  <a:schemeClr val="tx2"/>
                </a:solidFill>
                <a:effectLst/>
              </a:rPr>
              <a:t>      </a:t>
            </a:r>
            <a:r>
              <a:rPr lang="en-US" b="0" i="0" dirty="0" err="1">
                <a:solidFill>
                  <a:schemeClr val="tx2"/>
                </a:solidFill>
                <a:effectLst/>
              </a:rPr>
              <a:t>Οι</a:t>
            </a:r>
            <a:r>
              <a:rPr lang="en-US" b="0" i="0" dirty="0">
                <a:solidFill>
                  <a:schemeClr val="tx2"/>
                </a:solidFill>
                <a:effectLst/>
              </a:rPr>
              <a:t> </a:t>
            </a:r>
            <a:r>
              <a:rPr lang="en-US" b="0" i="0" dirty="0" err="1">
                <a:solidFill>
                  <a:schemeClr val="tx2"/>
                </a:solidFill>
                <a:effectLst/>
              </a:rPr>
              <a:t>Εύζωνες</a:t>
            </a:r>
            <a:r>
              <a:rPr lang="en-US" b="0" i="0" dirty="0">
                <a:solidFill>
                  <a:schemeClr val="tx2"/>
                </a:solidFill>
                <a:effectLst/>
              </a:rPr>
              <a:t> (</a:t>
            </a:r>
            <a:r>
              <a:rPr lang="en-US" b="0" i="0" dirty="0" err="1">
                <a:solidFill>
                  <a:schemeClr val="tx2"/>
                </a:solidFill>
                <a:effectLst/>
              </a:rPr>
              <a:t>ευ-ζώνες</a:t>
            </a:r>
            <a:r>
              <a:rPr lang="en-US" b="0" i="0" dirty="0">
                <a:solidFill>
                  <a:schemeClr val="tx2"/>
                </a:solidFill>
                <a:effectLst/>
              </a:rPr>
              <a:t> </a:t>
            </a:r>
            <a:r>
              <a:rPr lang="en-US" b="0" i="0" dirty="0" err="1">
                <a:solidFill>
                  <a:schemeClr val="tx2"/>
                </a:solidFill>
                <a:effectLst/>
              </a:rPr>
              <a:t>δηλ</a:t>
            </a:r>
            <a:r>
              <a:rPr lang="en-US" b="0" i="0" dirty="0">
                <a:solidFill>
                  <a:schemeClr val="tx2"/>
                </a:solidFill>
                <a:effectLst/>
              </a:rPr>
              <a:t>αδή οι καλά ζωσμένοι) είναι επίλεκτοι του ελληνικού στρατού και φυλάσσουν το μνημείο του Αγνώστου Στρατιώτη στην πλατεία Συντάγματος. Επ</a:t>
            </a:r>
            <a:r>
              <a:rPr lang="en-US" b="0" i="0" dirty="0" err="1">
                <a:solidFill>
                  <a:schemeClr val="tx2"/>
                </a:solidFill>
                <a:effectLst/>
              </a:rPr>
              <a:t>ίσης</a:t>
            </a:r>
            <a:r>
              <a:rPr lang="en-US" b="0" i="0" dirty="0">
                <a:solidFill>
                  <a:schemeClr val="tx2"/>
                </a:solidFill>
                <a:effectLst/>
              </a:rPr>
              <a:t> </a:t>
            </a:r>
            <a:r>
              <a:rPr lang="en-US" b="0" i="0" dirty="0" err="1">
                <a:solidFill>
                  <a:schemeClr val="tx2"/>
                </a:solidFill>
                <a:effectLst/>
              </a:rPr>
              <a:t>τους</a:t>
            </a:r>
            <a:r>
              <a:rPr lang="en-US" b="0" i="0" dirty="0">
                <a:solidFill>
                  <a:schemeClr val="tx2"/>
                </a:solidFill>
                <a:effectLst/>
              </a:rPr>
              <a:t> </a:t>
            </a:r>
            <a:r>
              <a:rPr lang="en-US" b="0" i="0" dirty="0" err="1">
                <a:solidFill>
                  <a:schemeClr val="tx2"/>
                </a:solidFill>
                <a:effectLst/>
              </a:rPr>
              <a:t>συν</a:t>
            </a:r>
            <a:r>
              <a:rPr lang="en-US" b="0" i="0" dirty="0">
                <a:solidFill>
                  <a:schemeClr val="tx2"/>
                </a:solidFill>
                <a:effectLst/>
              </a:rPr>
              <a:t>αντάμε σε σκοπιές στο Προεδρικό Μέγαρο αλλά και στην πύλη του στρατοπέδου της </a:t>
            </a:r>
            <a:r>
              <a:rPr lang="en-US" b="0" i="0" u="none" strike="noStrike" dirty="0">
                <a:solidFill>
                  <a:schemeClr val="tx2"/>
                </a:solidFill>
                <a:effectLst/>
                <a:hlinkClick r:id="rId3">
                  <a:extLst>
                    <a:ext uri="{A12FA001-AC4F-418D-AE19-62706E023703}">
                      <ahyp:hlinkClr xmlns:ahyp="http://schemas.microsoft.com/office/drawing/2018/hyperlinkcolor" val="tx"/>
                    </a:ext>
                  </a:extLst>
                </a:hlinkClick>
              </a:rPr>
              <a:t>Προεδρικής Φρουράς, στην οδό Ηρώδου Αττικού.</a:t>
            </a:r>
            <a:r>
              <a:rPr lang="en-US" b="0" i="0" dirty="0">
                <a:solidFill>
                  <a:schemeClr val="tx2"/>
                </a:solidFill>
                <a:effectLst/>
              </a:rPr>
              <a:t> </a:t>
            </a:r>
            <a:r>
              <a:rPr lang="en-US" b="0" i="0" dirty="0" err="1">
                <a:solidFill>
                  <a:schemeClr val="tx2"/>
                </a:solidFill>
                <a:effectLst/>
              </a:rPr>
              <a:t>Φυσικά</a:t>
            </a:r>
            <a:r>
              <a:rPr lang="en-US" b="0" i="0" dirty="0">
                <a:solidFill>
                  <a:schemeClr val="tx2"/>
                </a:solidFill>
                <a:effectLst/>
              </a:rPr>
              <a:t> η πα</a:t>
            </a:r>
            <a:r>
              <a:rPr lang="en-US" b="0" i="0" dirty="0" err="1">
                <a:solidFill>
                  <a:schemeClr val="tx2"/>
                </a:solidFill>
                <a:effectLst/>
              </a:rPr>
              <a:t>ρουσί</a:t>
            </a:r>
            <a:r>
              <a:rPr lang="en-US" b="0" i="0" dirty="0">
                <a:solidFill>
                  <a:schemeClr val="tx2"/>
                </a:solidFill>
                <a:effectLst/>
              </a:rPr>
              <a:t>α τους είναι στοιχείο αναντικατάστατο για την παρέλαση της 28ης Οκτωβρίου, για την παρέλαση της 25ης Μαρτίου καθώς και για την παρέλαση  της 25ης Μαρτίου στην 5η Λεωφόρο της Νέας Υόρκης, όπου η Προεδρική Φρουρά δίνει το ετήσιο παρόν της στις εκδηλώσεις της εκεί </a:t>
            </a:r>
            <a:r>
              <a:rPr lang="el-GR" b="0" i="0" dirty="0">
                <a:solidFill>
                  <a:schemeClr val="tx2"/>
                </a:solidFill>
                <a:effectLst/>
              </a:rPr>
              <a:t>ο</a:t>
            </a:r>
            <a:r>
              <a:rPr lang="en-US" b="0" i="0" dirty="0" err="1">
                <a:solidFill>
                  <a:schemeClr val="tx2"/>
                </a:solidFill>
                <a:effectLst/>
              </a:rPr>
              <a:t>μογένει</a:t>
            </a:r>
            <a:r>
              <a:rPr lang="en-US" b="0" i="0" dirty="0">
                <a:solidFill>
                  <a:schemeClr val="tx2"/>
                </a:solidFill>
                <a:effectLst/>
              </a:rPr>
              <a:t>ας για την Εθνική Παλιγγενεσία. </a:t>
            </a:r>
            <a:r>
              <a:rPr lang="en-US" b="0" i="0" dirty="0" err="1">
                <a:solidFill>
                  <a:schemeClr val="tx2"/>
                </a:solidFill>
                <a:effectLst/>
              </a:rPr>
              <a:t>Ακόμη</a:t>
            </a:r>
            <a:r>
              <a:rPr lang="en-US" b="0" i="0" dirty="0">
                <a:solidFill>
                  <a:schemeClr val="tx2"/>
                </a:solidFill>
                <a:effectLst/>
              </a:rPr>
              <a:t> απ</a:t>
            </a:r>
            <a:r>
              <a:rPr lang="en-US" b="0" i="0" dirty="0" err="1">
                <a:solidFill>
                  <a:schemeClr val="tx2"/>
                </a:solidFill>
                <a:effectLst/>
              </a:rPr>
              <a:t>οδίδει</a:t>
            </a:r>
            <a:r>
              <a:rPr lang="en-US" b="0" i="0" dirty="0">
                <a:solidFill>
                  <a:schemeClr val="tx2"/>
                </a:solidFill>
                <a:effectLst/>
              </a:rPr>
              <a:t> </a:t>
            </a:r>
            <a:r>
              <a:rPr lang="en-US" b="0" i="0" dirty="0" err="1">
                <a:solidFill>
                  <a:schemeClr val="tx2"/>
                </a:solidFill>
                <a:effectLst/>
              </a:rPr>
              <a:t>τιμές</a:t>
            </a:r>
            <a:r>
              <a:rPr lang="en-US" b="0" i="0" dirty="0">
                <a:solidFill>
                  <a:schemeClr val="tx2"/>
                </a:solidFill>
                <a:effectLst/>
              </a:rPr>
              <a:t> </a:t>
            </a:r>
            <a:r>
              <a:rPr lang="en-US" b="0" i="0" dirty="0" err="1">
                <a:solidFill>
                  <a:schemeClr val="tx2"/>
                </a:solidFill>
                <a:effectLst/>
              </a:rPr>
              <a:t>στην</a:t>
            </a:r>
            <a:r>
              <a:rPr lang="en-US" b="0" i="0" dirty="0">
                <a:solidFill>
                  <a:schemeClr val="tx2"/>
                </a:solidFill>
                <a:effectLst/>
              </a:rPr>
              <a:t> </a:t>
            </a:r>
            <a:r>
              <a:rPr lang="en-US" b="0" i="0" dirty="0" err="1">
                <a:solidFill>
                  <a:schemeClr val="tx2"/>
                </a:solidFill>
                <a:effectLst/>
              </a:rPr>
              <a:t>άφιξη</a:t>
            </a:r>
            <a:r>
              <a:rPr lang="en-US" b="0" i="0" dirty="0">
                <a:solidFill>
                  <a:schemeClr val="tx2"/>
                </a:solidFill>
                <a:effectLst/>
              </a:rPr>
              <a:t> </a:t>
            </a:r>
            <a:r>
              <a:rPr lang="en-US" b="0" i="0" dirty="0" err="1">
                <a:solidFill>
                  <a:schemeClr val="tx2"/>
                </a:solidFill>
                <a:effectLst/>
              </a:rPr>
              <a:t>του</a:t>
            </a:r>
            <a:r>
              <a:rPr lang="en-US" b="0" i="0" dirty="0">
                <a:solidFill>
                  <a:schemeClr val="tx2"/>
                </a:solidFill>
                <a:effectLst/>
              </a:rPr>
              <a:t> </a:t>
            </a:r>
            <a:r>
              <a:rPr lang="en-US" b="0" i="0" dirty="0" err="1">
                <a:solidFill>
                  <a:schemeClr val="tx2"/>
                </a:solidFill>
                <a:effectLst/>
              </a:rPr>
              <a:t>Αγίου</a:t>
            </a:r>
            <a:r>
              <a:rPr lang="en-US" b="0" i="0" dirty="0">
                <a:solidFill>
                  <a:schemeClr val="tx2"/>
                </a:solidFill>
                <a:effectLst/>
              </a:rPr>
              <a:t> </a:t>
            </a:r>
            <a:r>
              <a:rPr lang="en-US" b="0" i="0" dirty="0" err="1">
                <a:solidFill>
                  <a:schemeClr val="tx2"/>
                </a:solidFill>
                <a:effectLst/>
              </a:rPr>
              <a:t>Φωτός</a:t>
            </a:r>
            <a:r>
              <a:rPr lang="en-US" b="0" i="0" dirty="0">
                <a:solidFill>
                  <a:schemeClr val="tx2"/>
                </a:solidFill>
                <a:effectLst/>
              </a:rPr>
              <a:t> από </a:t>
            </a:r>
            <a:r>
              <a:rPr lang="en-US" b="0" i="0" dirty="0" err="1">
                <a:solidFill>
                  <a:schemeClr val="tx2"/>
                </a:solidFill>
                <a:effectLst/>
              </a:rPr>
              <a:t>τον</a:t>
            </a:r>
            <a:r>
              <a:rPr lang="en-US" b="0" i="0" dirty="0">
                <a:solidFill>
                  <a:schemeClr val="tx2"/>
                </a:solidFill>
                <a:effectLst/>
              </a:rPr>
              <a:t> Πα</a:t>
            </a:r>
            <a:r>
              <a:rPr lang="en-US" b="0" i="0" dirty="0" err="1">
                <a:solidFill>
                  <a:schemeClr val="tx2"/>
                </a:solidFill>
                <a:effectLst/>
              </a:rPr>
              <a:t>νάγιο</a:t>
            </a:r>
            <a:r>
              <a:rPr lang="en-US" b="0" i="0" dirty="0">
                <a:solidFill>
                  <a:schemeClr val="tx2"/>
                </a:solidFill>
                <a:effectLst/>
              </a:rPr>
              <a:t> </a:t>
            </a:r>
            <a:r>
              <a:rPr lang="en-US" b="0" i="0" dirty="0" err="1">
                <a:solidFill>
                  <a:schemeClr val="tx2"/>
                </a:solidFill>
                <a:effectLst/>
              </a:rPr>
              <a:t>Τάφο</a:t>
            </a:r>
            <a:r>
              <a:rPr lang="en-US" b="0" i="0" dirty="0">
                <a:solidFill>
                  <a:schemeClr val="tx2"/>
                </a:solidFill>
                <a:effectLst/>
              </a:rPr>
              <a:t>, </a:t>
            </a:r>
            <a:r>
              <a:rPr lang="en-US" b="0" i="0" dirty="0" err="1">
                <a:solidFill>
                  <a:schemeClr val="tx2"/>
                </a:solidFill>
                <a:effectLst/>
              </a:rPr>
              <a:t>στους</a:t>
            </a:r>
            <a:r>
              <a:rPr lang="en-US" b="0" i="0" dirty="0">
                <a:solidFill>
                  <a:schemeClr val="tx2"/>
                </a:solidFill>
                <a:effectLst/>
              </a:rPr>
              <a:t> επ</a:t>
            </a:r>
            <a:r>
              <a:rPr lang="en-US" b="0" i="0" dirty="0" err="1">
                <a:solidFill>
                  <a:schemeClr val="tx2"/>
                </a:solidFill>
                <a:effectLst/>
              </a:rPr>
              <a:t>ισκέ</a:t>
            </a:r>
            <a:r>
              <a:rPr lang="en-US" b="0" i="0" dirty="0">
                <a:solidFill>
                  <a:schemeClr val="tx2"/>
                </a:solidFill>
                <a:effectLst/>
              </a:rPr>
              <a:t>πτες αρχηγούς κρατών στο Προεδρικό Μέγαρο ή όταν κατατίθεται στεφάνι στο μνημείο του Αγνώστου Στρατιώτη</a:t>
            </a:r>
            <a:r>
              <a:rPr lang="en-US" sz="1400" b="0" i="0" dirty="0">
                <a:effectLst/>
              </a:rPr>
              <a:t>.</a:t>
            </a:r>
            <a:endParaRPr lang="en-US" sz="1400" dirty="0"/>
          </a:p>
        </p:txBody>
      </p:sp>
    </p:spTree>
    <p:extLst>
      <p:ext uri="{BB962C8B-B14F-4D97-AF65-F5344CB8AC3E}">
        <p14:creationId xmlns:p14="http://schemas.microsoft.com/office/powerpoint/2010/main" val="105251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a:extLst>
              <a:ext uri="{FF2B5EF4-FFF2-40B4-BE49-F238E27FC236}">
                <a16:creationId xmlns:a16="http://schemas.microsoft.com/office/drawing/2014/main" id="{28A752D6-51CC-87BB-002F-943961A063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74" r="-2" b="15032"/>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ECA4518-6360-528A-D5D9-F7BF0050D121}"/>
              </a:ext>
            </a:extLst>
          </p:cNvPr>
          <p:cNvSpPr txBox="1"/>
          <p:nvPr/>
        </p:nvSpPr>
        <p:spPr>
          <a:xfrm>
            <a:off x="6513788" y="171450"/>
            <a:ext cx="4840010" cy="6005513"/>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b="0" i="0" dirty="0">
                <a:solidFill>
                  <a:schemeClr val="tx2"/>
                </a:solidFill>
                <a:effectLst/>
              </a:rPr>
              <a:t>    </a:t>
            </a:r>
            <a:r>
              <a:rPr lang="en-US" b="0" i="0" dirty="0" err="1">
                <a:solidFill>
                  <a:schemeClr val="tx2"/>
                </a:solidFill>
                <a:effectLst/>
              </a:rPr>
              <a:t>Σίγουρ</a:t>
            </a:r>
            <a:r>
              <a:rPr lang="en-US" b="0" i="0" dirty="0">
                <a:solidFill>
                  <a:schemeClr val="tx2"/>
                </a:solidFill>
                <a:effectLst/>
              </a:rPr>
              <a:t>α δεν είναι εύκολο να γίνει κάποιος Εύζωνας αλλά και ούτε και να αντέξει στην σκληρή πειθαρχία που απαιτείται. </a:t>
            </a:r>
            <a:r>
              <a:rPr lang="en-US" b="0" i="0" dirty="0" err="1">
                <a:solidFill>
                  <a:schemeClr val="tx2"/>
                </a:solidFill>
                <a:effectLst/>
              </a:rPr>
              <a:t>Ωστόσο</a:t>
            </a:r>
            <a:r>
              <a:rPr lang="en-US" b="0" i="0" dirty="0">
                <a:solidFill>
                  <a:schemeClr val="tx2"/>
                </a:solidFill>
                <a:effectLst/>
              </a:rPr>
              <a:t>, κα</a:t>
            </a:r>
            <a:r>
              <a:rPr lang="en-US" b="0" i="0" dirty="0" err="1">
                <a:solidFill>
                  <a:schemeClr val="tx2"/>
                </a:solidFill>
                <a:effectLst/>
              </a:rPr>
              <a:t>τά</a:t>
            </a:r>
            <a:r>
              <a:rPr lang="en-US" b="0" i="0" dirty="0">
                <a:solidFill>
                  <a:schemeClr val="tx2"/>
                </a:solidFill>
                <a:effectLst/>
              </a:rPr>
              <a:t> </a:t>
            </a:r>
            <a:r>
              <a:rPr lang="en-US" b="0" i="0" dirty="0" err="1">
                <a:solidFill>
                  <a:schemeClr val="tx2"/>
                </a:solidFill>
                <a:effectLst/>
              </a:rPr>
              <a:t>κοινή</a:t>
            </a:r>
            <a:r>
              <a:rPr lang="en-US" b="0" i="0" dirty="0">
                <a:solidFill>
                  <a:schemeClr val="tx2"/>
                </a:solidFill>
                <a:effectLst/>
              </a:rPr>
              <a:t> </a:t>
            </a:r>
            <a:r>
              <a:rPr lang="en-US" b="0" i="0" dirty="0" err="1">
                <a:solidFill>
                  <a:schemeClr val="tx2"/>
                </a:solidFill>
                <a:effectLst/>
              </a:rPr>
              <a:t>ομολογί</a:t>
            </a:r>
            <a:r>
              <a:rPr lang="en-US" b="0" i="0" dirty="0">
                <a:solidFill>
                  <a:schemeClr val="tx2"/>
                </a:solidFill>
                <a:effectLst/>
              </a:rPr>
              <a:t>α όσων υπηρετούν ή υπηρέτησαν παλιότερα στην Προεδρική Φρουρά, πρόκειται για την πιο τιμητική θέση στα στρατιωτικά τους καθήκοντα. Τ</a:t>
            </a:r>
            <a:r>
              <a:rPr lang="el-GR" b="0" i="0" dirty="0">
                <a:solidFill>
                  <a:schemeClr val="tx2"/>
                </a:solidFill>
                <a:effectLst/>
              </a:rPr>
              <a:t>ί</a:t>
            </a:r>
            <a:r>
              <a:rPr lang="en-US" b="0" i="0" dirty="0">
                <a:solidFill>
                  <a:schemeClr val="tx2"/>
                </a:solidFill>
                <a:effectLst/>
              </a:rPr>
              <a:t> </a:t>
            </a:r>
            <a:r>
              <a:rPr lang="en-US" b="0" i="0" dirty="0" err="1">
                <a:solidFill>
                  <a:schemeClr val="tx2"/>
                </a:solidFill>
                <a:effectLst/>
              </a:rPr>
              <a:t>σημ</a:t>
            </a:r>
            <a:r>
              <a:rPr lang="en-US" b="0" i="0" dirty="0">
                <a:solidFill>
                  <a:schemeClr val="tx2"/>
                </a:solidFill>
                <a:effectLst/>
              </a:rPr>
              <a:t>αίνει όμως Εύζωνας; Στην πραγματικότητα είναι αυτός ο οποίος είναι καλά ζωσμένος. Απα</a:t>
            </a:r>
            <a:r>
              <a:rPr lang="en-US" b="0" i="0" dirty="0" err="1">
                <a:solidFill>
                  <a:schemeClr val="tx2"/>
                </a:solidFill>
                <a:effectLst/>
              </a:rPr>
              <a:t>ντάτ</a:t>
            </a:r>
            <a:r>
              <a:rPr lang="en-US" b="0" i="0" dirty="0">
                <a:solidFill>
                  <a:schemeClr val="tx2"/>
                </a:solidFill>
                <a:effectLst/>
              </a:rPr>
              <a:t>αι ως λέξη ακόμη και στα έργα του Ομήρου ο οποίος αναφέρεται στους στρατιώτες οι οποίοι ήταν καλά ζωσμένοι («ε</a:t>
            </a:r>
            <a:r>
              <a:rPr lang="el-GR" dirty="0">
                <a:solidFill>
                  <a:schemeClr val="tx2"/>
                </a:solidFill>
              </a:rPr>
              <a:t>ὖ</a:t>
            </a:r>
            <a:r>
              <a:rPr lang="en-US" b="0" i="0" dirty="0">
                <a:solidFill>
                  <a:schemeClr val="tx2"/>
                </a:solidFill>
                <a:effectLst/>
              </a:rPr>
              <a:t>+ζ</a:t>
            </a:r>
            <a:r>
              <a:rPr lang="el-GR" dirty="0">
                <a:solidFill>
                  <a:schemeClr val="tx2"/>
                </a:solidFill>
              </a:rPr>
              <a:t>ῶ</a:t>
            </a:r>
            <a:r>
              <a:rPr lang="en-US" b="0" i="0" dirty="0" err="1">
                <a:solidFill>
                  <a:schemeClr val="tx2"/>
                </a:solidFill>
                <a:effectLst/>
              </a:rPr>
              <a:t>νες</a:t>
            </a:r>
            <a:r>
              <a:rPr lang="en-US" b="0" i="0" dirty="0">
                <a:solidFill>
                  <a:schemeClr val="tx2"/>
                </a:solidFill>
                <a:effectLst/>
              </a:rPr>
              <a:t> = οι καλά ζωσμένοι»).  Τ</a:t>
            </a:r>
            <a:r>
              <a:rPr lang="el-GR" b="0" i="0" dirty="0">
                <a:solidFill>
                  <a:schemeClr val="tx2"/>
                </a:solidFill>
                <a:effectLst/>
              </a:rPr>
              <a:t>ί</a:t>
            </a:r>
            <a:r>
              <a:rPr lang="en-US" b="0" i="0" dirty="0">
                <a:solidFill>
                  <a:schemeClr val="tx2"/>
                </a:solidFill>
                <a:effectLst/>
              </a:rPr>
              <a:t> </a:t>
            </a:r>
            <a:r>
              <a:rPr lang="en-US" b="0" i="0" dirty="0" err="1">
                <a:solidFill>
                  <a:schemeClr val="tx2"/>
                </a:solidFill>
                <a:effectLst/>
              </a:rPr>
              <a:t>συμ</a:t>
            </a:r>
            <a:r>
              <a:rPr lang="en-US" b="0" i="0" dirty="0">
                <a:solidFill>
                  <a:schemeClr val="tx2"/>
                </a:solidFill>
                <a:effectLst/>
              </a:rPr>
              <a:t>βολίζει όμως το κάθε κομμάτι της ενδυμασίας του Εύζωνα που υπηρετεί σήμερα στην Προεδρική φρουρά; Αποτελεί εξέλιξη της ενδυμασίας των αγωνιστών της Ελληνικής Επανάστασης αλλά σίγουρα το αποτέλεσμα είναι πιο σύνθετο απ’ ό,τι φανταζόμαστε.</a:t>
            </a:r>
            <a:endParaRPr lang="en-US" dirty="0">
              <a:solidFill>
                <a:schemeClr val="tx2"/>
              </a:solidFill>
            </a:endParaRPr>
          </a:p>
        </p:txBody>
      </p:sp>
    </p:spTree>
    <p:extLst>
      <p:ext uri="{BB962C8B-B14F-4D97-AF65-F5344CB8AC3E}">
        <p14:creationId xmlns:p14="http://schemas.microsoft.com/office/powerpoint/2010/main" val="2648515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33" name="Rectangle 9232">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5" name="Rectangle 9234">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a:extLst>
              <a:ext uri="{FF2B5EF4-FFF2-40B4-BE49-F238E27FC236}">
                <a16:creationId xmlns:a16="http://schemas.microsoft.com/office/drawing/2014/main" id="{500F9E88-F198-B7FA-7C40-18BB7C35AC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238" r="12534" b="-2"/>
          <a:stretch/>
        </p:blipFill>
        <p:spPr bwMode="auto">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11F3C17-953C-71E2-3E38-9920059CB225}"/>
              </a:ext>
            </a:extLst>
          </p:cNvPr>
          <p:cNvSpPr txBox="1"/>
          <p:nvPr/>
        </p:nvSpPr>
        <p:spPr>
          <a:xfrm>
            <a:off x="7320465" y="104775"/>
            <a:ext cx="4140013" cy="5997913"/>
          </a:xfrm>
          <a:prstGeom prst="rect">
            <a:avLst/>
          </a:prstGeom>
        </p:spPr>
        <p:txBody>
          <a:bodyPr vert="horz" lIns="91440" tIns="45720" rIns="91440" bIns="45720" rtlCol="0">
            <a:normAutofit lnSpcReduction="10000"/>
          </a:bodyPr>
          <a:lstStyle/>
          <a:p>
            <a:pPr indent="-228600" fontAlgn="base">
              <a:lnSpc>
                <a:spcPct val="90000"/>
              </a:lnSpc>
              <a:spcAft>
                <a:spcPts val="600"/>
              </a:spcAft>
              <a:buFont typeface="Arial" panose="020B0604020202020204" pitchFamily="34" charset="0"/>
              <a:buChar char="•"/>
            </a:pPr>
            <a:r>
              <a:rPr lang="en-US" sz="1600" b="1" i="0" dirty="0">
                <a:solidFill>
                  <a:schemeClr val="tx2"/>
                </a:solidFill>
                <a:effectLst/>
              </a:rPr>
              <a:t>Η </a:t>
            </a:r>
            <a:r>
              <a:rPr lang="en-US" sz="1600" b="1" i="0" dirty="0" err="1">
                <a:solidFill>
                  <a:schemeClr val="tx2"/>
                </a:solidFill>
                <a:effectLst/>
              </a:rPr>
              <a:t>στολή</a:t>
            </a:r>
            <a:endParaRPr lang="en-US" sz="1600" b="0" i="0" dirty="0">
              <a:solidFill>
                <a:schemeClr val="tx2"/>
              </a:solidFill>
              <a:effectLst/>
            </a:endParaRPr>
          </a:p>
          <a:p>
            <a:pPr fontAlgn="base">
              <a:lnSpc>
                <a:spcPct val="90000"/>
              </a:lnSpc>
              <a:spcAft>
                <a:spcPts val="600"/>
              </a:spcAft>
            </a:pPr>
            <a:r>
              <a:rPr lang="el-GR" sz="1600" b="0" i="0" dirty="0">
                <a:solidFill>
                  <a:schemeClr val="tx2"/>
                </a:solidFill>
                <a:effectLst/>
              </a:rPr>
              <a:t>    </a:t>
            </a:r>
            <a:r>
              <a:rPr lang="en-US" sz="1600" b="0" i="0" dirty="0">
                <a:solidFill>
                  <a:schemeClr val="tx2"/>
                </a:solidFill>
                <a:effectLst/>
              </a:rPr>
              <a:t>Η </a:t>
            </a:r>
            <a:r>
              <a:rPr lang="en-US" sz="1600" b="0" i="0" dirty="0" err="1">
                <a:solidFill>
                  <a:schemeClr val="tx2"/>
                </a:solidFill>
                <a:effectLst/>
              </a:rPr>
              <a:t>ευζωνική</a:t>
            </a:r>
            <a:r>
              <a:rPr lang="en-US" sz="1600" b="0" i="0" dirty="0">
                <a:solidFill>
                  <a:schemeClr val="tx2"/>
                </a:solidFill>
                <a:effectLst/>
              </a:rPr>
              <a:t> </a:t>
            </a:r>
            <a:r>
              <a:rPr lang="en-US" sz="1600" b="0" i="0" dirty="0" err="1">
                <a:solidFill>
                  <a:schemeClr val="tx2"/>
                </a:solidFill>
                <a:effectLst/>
              </a:rPr>
              <a:t>στολή</a:t>
            </a:r>
            <a:r>
              <a:rPr lang="en-US" sz="1600" b="0" i="0" dirty="0">
                <a:solidFill>
                  <a:schemeClr val="tx2"/>
                </a:solidFill>
                <a:effectLst/>
              </a:rPr>
              <a:t>, </a:t>
            </a:r>
            <a:r>
              <a:rPr lang="en-US" sz="1600" b="0" i="0" dirty="0" err="1">
                <a:solidFill>
                  <a:schemeClr val="tx2"/>
                </a:solidFill>
                <a:effectLst/>
              </a:rPr>
              <a:t>χειρο</a:t>
            </a:r>
            <a:r>
              <a:rPr lang="en-US" sz="1600" b="0" i="0" dirty="0">
                <a:solidFill>
                  <a:schemeClr val="tx2"/>
                </a:solidFill>
                <a:effectLst/>
              </a:rPr>
              <a:t>ποίητη και μοναδική, είναι η εθνική μας στολή. </a:t>
            </a:r>
            <a:r>
              <a:rPr lang="en-US" sz="1600" b="0" i="0" dirty="0" err="1">
                <a:solidFill>
                  <a:schemeClr val="tx2"/>
                </a:solidFill>
                <a:effectLst/>
              </a:rPr>
              <a:t>Διάσημη</a:t>
            </a:r>
            <a:r>
              <a:rPr lang="en-US" sz="1600" b="0" i="0" dirty="0">
                <a:solidFill>
                  <a:schemeClr val="tx2"/>
                </a:solidFill>
                <a:effectLst/>
              </a:rPr>
              <a:t> </a:t>
            </a:r>
            <a:r>
              <a:rPr lang="en-US" sz="1600" b="0" i="0" dirty="0" err="1">
                <a:solidFill>
                  <a:schemeClr val="tx2"/>
                </a:solidFill>
                <a:effectLst/>
              </a:rPr>
              <a:t>έγινε</a:t>
            </a:r>
            <a:r>
              <a:rPr lang="en-US" sz="1600" b="0" i="0" dirty="0">
                <a:solidFill>
                  <a:schemeClr val="tx2"/>
                </a:solidFill>
                <a:effectLst/>
              </a:rPr>
              <a:t> κα</a:t>
            </a:r>
            <a:r>
              <a:rPr lang="en-US" sz="1600" b="0" i="0" dirty="0" err="1">
                <a:solidFill>
                  <a:schemeClr val="tx2"/>
                </a:solidFill>
                <a:effectLst/>
              </a:rPr>
              <a:t>τά</a:t>
            </a:r>
            <a:r>
              <a:rPr lang="en-US" sz="1600" b="0" i="0" dirty="0">
                <a:solidFill>
                  <a:schemeClr val="tx2"/>
                </a:solidFill>
                <a:effectLst/>
              </a:rPr>
              <a:t> </a:t>
            </a:r>
            <a:r>
              <a:rPr lang="en-US" sz="1600" b="0" i="0" dirty="0" err="1">
                <a:solidFill>
                  <a:schemeClr val="tx2"/>
                </a:solidFill>
                <a:effectLst/>
              </a:rPr>
              <a:t>την</a:t>
            </a:r>
            <a:r>
              <a:rPr lang="en-US" sz="1600" b="0" i="0" dirty="0">
                <a:solidFill>
                  <a:schemeClr val="tx2"/>
                </a:solidFill>
                <a:effectLst/>
              </a:rPr>
              <a:t> π</a:t>
            </a:r>
            <a:r>
              <a:rPr lang="en-US" sz="1600" b="0" i="0" dirty="0" err="1">
                <a:solidFill>
                  <a:schemeClr val="tx2"/>
                </a:solidFill>
                <a:effectLst/>
              </a:rPr>
              <a:t>ερίοδο</a:t>
            </a:r>
            <a:r>
              <a:rPr lang="en-US" sz="1600" b="0" i="0" dirty="0">
                <a:solidFill>
                  <a:schemeClr val="tx2"/>
                </a:solidFill>
                <a:effectLst/>
              </a:rPr>
              <a:t> </a:t>
            </a:r>
            <a:r>
              <a:rPr lang="en-US" sz="1600" b="0" i="0" dirty="0" err="1">
                <a:solidFill>
                  <a:schemeClr val="tx2"/>
                </a:solidFill>
                <a:effectLst/>
              </a:rPr>
              <a:t>του</a:t>
            </a:r>
            <a:r>
              <a:rPr lang="en-US" sz="1600" b="0" i="0" dirty="0">
                <a:solidFill>
                  <a:schemeClr val="tx2"/>
                </a:solidFill>
                <a:effectLst/>
              </a:rPr>
              <a:t> απ</a:t>
            </a:r>
            <a:r>
              <a:rPr lang="en-US" sz="1600" b="0" i="0" dirty="0" err="1">
                <a:solidFill>
                  <a:schemeClr val="tx2"/>
                </a:solidFill>
                <a:effectLst/>
              </a:rPr>
              <a:t>ελευθερωτικού</a:t>
            </a:r>
            <a:r>
              <a:rPr lang="en-US" sz="1600" b="0" i="0" dirty="0">
                <a:solidFill>
                  <a:schemeClr val="tx2"/>
                </a:solidFill>
                <a:effectLst/>
              </a:rPr>
              <a:t> α</a:t>
            </a:r>
            <a:r>
              <a:rPr lang="en-US" sz="1600" b="0" i="0" dirty="0" err="1">
                <a:solidFill>
                  <a:schemeClr val="tx2"/>
                </a:solidFill>
                <a:effectLst/>
              </a:rPr>
              <a:t>γών</a:t>
            </a:r>
            <a:r>
              <a:rPr lang="en-US" sz="1600" b="0" i="0" dirty="0">
                <a:solidFill>
                  <a:schemeClr val="tx2"/>
                </a:solidFill>
                <a:effectLst/>
              </a:rPr>
              <a:t>α από τους Τούρκους, το 1821. </a:t>
            </a:r>
            <a:r>
              <a:rPr lang="en-US" sz="1600" b="0" i="0" dirty="0" err="1">
                <a:solidFill>
                  <a:schemeClr val="tx2"/>
                </a:solidFill>
                <a:effectLst/>
              </a:rPr>
              <a:t>Όλοι</a:t>
            </a:r>
            <a:r>
              <a:rPr lang="en-US" sz="1600" b="0" i="0" dirty="0">
                <a:solidFill>
                  <a:schemeClr val="tx2"/>
                </a:solidFill>
                <a:effectLst/>
              </a:rPr>
              <a:t> </a:t>
            </a:r>
            <a:r>
              <a:rPr lang="en-US" sz="1600" b="0" i="0" dirty="0" err="1">
                <a:solidFill>
                  <a:schemeClr val="tx2"/>
                </a:solidFill>
                <a:effectLst/>
              </a:rPr>
              <a:t>οι</a:t>
            </a:r>
            <a:r>
              <a:rPr lang="en-US" sz="1600" b="0" i="0" dirty="0">
                <a:solidFill>
                  <a:schemeClr val="tx2"/>
                </a:solidFill>
                <a:effectLst/>
              </a:rPr>
              <a:t> </a:t>
            </a:r>
            <a:r>
              <a:rPr lang="en-US" sz="1600" b="0" i="0" dirty="0" err="1">
                <a:solidFill>
                  <a:schemeClr val="tx2"/>
                </a:solidFill>
                <a:effectLst/>
              </a:rPr>
              <a:t>Έλληνες</a:t>
            </a:r>
            <a:r>
              <a:rPr lang="en-US" sz="1600" b="0" i="0" dirty="0">
                <a:solidFill>
                  <a:schemeClr val="tx2"/>
                </a:solidFill>
                <a:effectLst/>
              </a:rPr>
              <a:t> οπλα</a:t>
            </a:r>
            <a:r>
              <a:rPr lang="en-US" sz="1600" b="0" i="0" dirty="0" err="1">
                <a:solidFill>
                  <a:schemeClr val="tx2"/>
                </a:solidFill>
                <a:effectLst/>
              </a:rPr>
              <a:t>ρχηγοί</a:t>
            </a:r>
            <a:r>
              <a:rPr lang="en-US" sz="1600" b="0" i="0" dirty="0">
                <a:solidFill>
                  <a:schemeClr val="tx2"/>
                </a:solidFill>
                <a:effectLst/>
              </a:rPr>
              <a:t> και α</a:t>
            </a:r>
            <a:r>
              <a:rPr lang="en-US" sz="1600" b="0" i="0" dirty="0" err="1">
                <a:solidFill>
                  <a:schemeClr val="tx2"/>
                </a:solidFill>
                <a:effectLst/>
              </a:rPr>
              <a:t>γωνιστές</a:t>
            </a:r>
            <a:r>
              <a:rPr lang="en-US" sz="1600" b="0" i="0" dirty="0">
                <a:solidFill>
                  <a:schemeClr val="tx2"/>
                </a:solidFill>
                <a:effectLst/>
              </a:rPr>
              <a:t> </a:t>
            </a:r>
            <a:r>
              <a:rPr lang="en-US" sz="1600" b="0" i="0" dirty="0" err="1">
                <a:solidFill>
                  <a:schemeClr val="tx2"/>
                </a:solidFill>
                <a:effectLst/>
              </a:rPr>
              <a:t>της</a:t>
            </a:r>
            <a:r>
              <a:rPr lang="en-US" sz="1600" b="0" i="0" dirty="0">
                <a:solidFill>
                  <a:schemeClr val="tx2"/>
                </a:solidFill>
                <a:effectLst/>
              </a:rPr>
              <a:t> επ</a:t>
            </a:r>
            <a:r>
              <a:rPr lang="en-US" sz="1600" b="0" i="0" dirty="0" err="1">
                <a:solidFill>
                  <a:schemeClr val="tx2"/>
                </a:solidFill>
                <a:effectLst/>
              </a:rPr>
              <a:t>οχής</a:t>
            </a:r>
            <a:r>
              <a:rPr lang="en-US" sz="1600" b="0" i="0" dirty="0">
                <a:solidFill>
                  <a:schemeClr val="tx2"/>
                </a:solidFill>
                <a:effectLst/>
              </a:rPr>
              <a:t> </a:t>
            </a:r>
            <a:r>
              <a:rPr lang="en-US" sz="1600" b="0" i="0" dirty="0" err="1">
                <a:solidFill>
                  <a:schemeClr val="tx2"/>
                </a:solidFill>
                <a:effectLst/>
              </a:rPr>
              <a:t>φορούσ</a:t>
            </a:r>
            <a:r>
              <a:rPr lang="en-US" sz="1600" b="0" i="0" dirty="0">
                <a:solidFill>
                  <a:schemeClr val="tx2"/>
                </a:solidFill>
                <a:effectLst/>
              </a:rPr>
              <a:t>αν τη γνωστή σε όλους μας φουστανέλα. </a:t>
            </a:r>
            <a:r>
              <a:rPr lang="en-US" sz="1600" b="0" i="0" dirty="0" err="1">
                <a:solidFill>
                  <a:schemeClr val="tx2"/>
                </a:solidFill>
                <a:effectLst/>
              </a:rPr>
              <a:t>Πέρ</a:t>
            </a:r>
            <a:r>
              <a:rPr lang="en-US" sz="1600" b="0" i="0" dirty="0">
                <a:solidFill>
                  <a:schemeClr val="tx2"/>
                </a:solidFill>
                <a:effectLst/>
              </a:rPr>
              <a:t>αν του ότι μας έχουν σωθεί πολλές σε σεντούκια και μπαούλα οικογενειών αλλά και σε μουσεία, έχουμε την τύχη να έχουν απεικονισθεί σε πολλούς και διάσημους πίνακες ζωγραφικής (Γύζης, Παρθένης, Ντελακρουά, Ντυπρέ κ.ά.). </a:t>
            </a:r>
            <a:r>
              <a:rPr lang="en-US" sz="1600" b="0" i="0" dirty="0" err="1">
                <a:solidFill>
                  <a:schemeClr val="tx2"/>
                </a:solidFill>
                <a:effectLst/>
              </a:rPr>
              <a:t>Όσον</a:t>
            </a:r>
            <a:r>
              <a:rPr lang="en-US" sz="1600" b="0" i="0" dirty="0">
                <a:solidFill>
                  <a:schemeClr val="tx2"/>
                </a:solidFill>
                <a:effectLst/>
              </a:rPr>
              <a:t> α</a:t>
            </a:r>
            <a:r>
              <a:rPr lang="en-US" sz="1600" b="0" i="0" dirty="0" err="1">
                <a:solidFill>
                  <a:schemeClr val="tx2"/>
                </a:solidFill>
                <a:effectLst/>
              </a:rPr>
              <a:t>φορά</a:t>
            </a:r>
            <a:r>
              <a:rPr lang="en-US" sz="1600" b="0" i="0" dirty="0">
                <a:solidFill>
                  <a:schemeClr val="tx2"/>
                </a:solidFill>
                <a:effectLst/>
              </a:rPr>
              <a:t> </a:t>
            </a:r>
            <a:r>
              <a:rPr lang="en-US" sz="1600" b="0" i="0" dirty="0" err="1">
                <a:solidFill>
                  <a:schemeClr val="tx2"/>
                </a:solidFill>
                <a:effectLst/>
              </a:rPr>
              <a:t>στην</a:t>
            </a:r>
            <a:r>
              <a:rPr lang="en-US" sz="1600" b="0" i="0" dirty="0">
                <a:solidFill>
                  <a:schemeClr val="tx2"/>
                </a:solidFill>
                <a:effectLst/>
              </a:rPr>
              <a:t> </a:t>
            </a:r>
            <a:r>
              <a:rPr lang="en-US" sz="1600" b="0" i="0" dirty="0" err="1">
                <a:solidFill>
                  <a:schemeClr val="tx2"/>
                </a:solidFill>
                <a:effectLst/>
              </a:rPr>
              <a:t>ίδι</a:t>
            </a:r>
            <a:r>
              <a:rPr lang="en-US" sz="1600" b="0" i="0" dirty="0">
                <a:solidFill>
                  <a:schemeClr val="tx2"/>
                </a:solidFill>
                <a:effectLst/>
              </a:rPr>
              <a:t>α τη στολή, οι συμβολισμοί που αποδίδονται στα πολλά της μέρη είναι ποικίλοι και ενδιαφέροντες. Ο π</a:t>
            </a:r>
            <a:r>
              <a:rPr lang="en-US" sz="1600" b="0" i="0" dirty="0" err="1">
                <a:solidFill>
                  <a:schemeClr val="tx2"/>
                </a:solidFill>
                <a:effectLst/>
              </a:rPr>
              <a:t>ιο</a:t>
            </a:r>
            <a:r>
              <a:rPr lang="en-US" sz="1600" b="0" i="0" dirty="0">
                <a:solidFill>
                  <a:schemeClr val="tx2"/>
                </a:solidFill>
                <a:effectLst/>
              </a:rPr>
              <a:t> </a:t>
            </a:r>
            <a:r>
              <a:rPr lang="en-US" sz="1600" b="0" i="0" dirty="0" err="1">
                <a:solidFill>
                  <a:schemeClr val="tx2"/>
                </a:solidFill>
                <a:effectLst/>
              </a:rPr>
              <a:t>ευρέως</a:t>
            </a:r>
            <a:r>
              <a:rPr lang="en-US" sz="1600" b="0" i="0" dirty="0">
                <a:solidFill>
                  <a:schemeClr val="tx2"/>
                </a:solidFill>
                <a:effectLst/>
              </a:rPr>
              <a:t> </a:t>
            </a:r>
            <a:r>
              <a:rPr lang="en-US" sz="1600" b="0" i="0" dirty="0" err="1">
                <a:solidFill>
                  <a:schemeClr val="tx2"/>
                </a:solidFill>
                <a:effectLst/>
              </a:rPr>
              <a:t>γνωστός</a:t>
            </a:r>
            <a:r>
              <a:rPr lang="en-US" sz="1600" b="0" i="0" dirty="0">
                <a:solidFill>
                  <a:schemeClr val="tx2"/>
                </a:solidFill>
                <a:effectLst/>
              </a:rPr>
              <a:t> </a:t>
            </a:r>
            <a:r>
              <a:rPr lang="en-US" sz="1600" b="0" i="0" dirty="0" err="1">
                <a:solidFill>
                  <a:schemeClr val="tx2"/>
                </a:solidFill>
                <a:effectLst/>
              </a:rPr>
              <a:t>είν</a:t>
            </a:r>
            <a:r>
              <a:rPr lang="en-US" sz="1600" b="0" i="0" dirty="0">
                <a:solidFill>
                  <a:schemeClr val="tx2"/>
                </a:solidFill>
                <a:effectLst/>
              </a:rPr>
              <a:t>αι οι πτυχές της, καθώς σχηματίζονται από 400  μικρά κομμάτια υφάσματος, όσα δηλαδή και τα χρόνια της Τουρκοκρατίας. </a:t>
            </a:r>
          </a:p>
          <a:p>
            <a:pPr fontAlgn="base">
              <a:lnSpc>
                <a:spcPct val="90000"/>
              </a:lnSpc>
              <a:spcAft>
                <a:spcPts val="600"/>
              </a:spcAft>
            </a:pPr>
            <a:r>
              <a:rPr lang="en-US" sz="1600" dirty="0">
                <a:solidFill>
                  <a:schemeClr val="tx2"/>
                </a:solidFill>
              </a:rPr>
              <a:t>          </a:t>
            </a:r>
            <a:r>
              <a:rPr lang="en-US" sz="1600" b="0" i="0" dirty="0" err="1">
                <a:solidFill>
                  <a:schemeClr val="tx2"/>
                </a:solidFill>
                <a:effectLst/>
              </a:rPr>
              <a:t>Αρχικά</a:t>
            </a:r>
            <a:r>
              <a:rPr lang="el-GR" sz="1600" b="0" i="0" dirty="0">
                <a:solidFill>
                  <a:schemeClr val="tx2"/>
                </a:solidFill>
                <a:effectLst/>
              </a:rPr>
              <a:t>,</a:t>
            </a:r>
            <a:r>
              <a:rPr lang="en-US" sz="1600" b="0" i="0" dirty="0">
                <a:solidFill>
                  <a:schemeClr val="tx2"/>
                </a:solidFill>
                <a:effectLst/>
              </a:rPr>
              <a:t> </a:t>
            </a:r>
            <a:r>
              <a:rPr lang="en-US" sz="1600" b="0" i="0" dirty="0" err="1">
                <a:solidFill>
                  <a:schemeClr val="tx2"/>
                </a:solidFill>
                <a:effectLst/>
              </a:rPr>
              <a:t>γι</a:t>
            </a:r>
            <a:r>
              <a:rPr lang="en-US" sz="1600" b="0" i="0" dirty="0">
                <a:solidFill>
                  <a:schemeClr val="tx2"/>
                </a:solidFill>
                <a:effectLst/>
              </a:rPr>
              <a:t>α το ρουχισμό των τσολιάδων υπάρχει ειδικό εργαστήριο, το οποίο βρίσκεται στις εγκαταστάσεις της Προεδρικής Φρουράς. </a:t>
            </a:r>
            <a:r>
              <a:rPr lang="en-US" sz="1600" b="0" i="0" dirty="0" err="1">
                <a:solidFill>
                  <a:schemeClr val="tx2"/>
                </a:solidFill>
                <a:effectLst/>
              </a:rPr>
              <a:t>Εκτός</a:t>
            </a:r>
            <a:r>
              <a:rPr lang="en-US" sz="1600" b="0" i="0" dirty="0">
                <a:solidFill>
                  <a:schemeClr val="tx2"/>
                </a:solidFill>
                <a:effectLst/>
              </a:rPr>
              <a:t> από π</a:t>
            </a:r>
            <a:r>
              <a:rPr lang="en-US" sz="1600" b="0" i="0" dirty="0" err="1">
                <a:solidFill>
                  <a:schemeClr val="tx2"/>
                </a:solidFill>
                <a:effectLst/>
              </a:rPr>
              <a:t>ολύ</a:t>
            </a:r>
            <a:r>
              <a:rPr lang="en-US" sz="1600" b="0" i="0" dirty="0">
                <a:solidFill>
                  <a:schemeClr val="tx2"/>
                </a:solidFill>
                <a:effectLst/>
              </a:rPr>
              <a:t> </a:t>
            </a:r>
            <a:r>
              <a:rPr lang="en-US" sz="1600" b="0" i="0" dirty="0" err="1">
                <a:solidFill>
                  <a:schemeClr val="tx2"/>
                </a:solidFill>
                <a:effectLst/>
              </a:rPr>
              <a:t>χρόνο</a:t>
            </a:r>
            <a:r>
              <a:rPr lang="en-US" sz="1600" b="0" i="0" dirty="0">
                <a:solidFill>
                  <a:schemeClr val="tx2"/>
                </a:solidFill>
                <a:effectLst/>
              </a:rPr>
              <a:t>, η κατα</a:t>
            </a:r>
            <a:r>
              <a:rPr lang="en-US" sz="1600" b="0" i="0" dirty="0" err="1">
                <a:solidFill>
                  <a:schemeClr val="tx2"/>
                </a:solidFill>
                <a:effectLst/>
              </a:rPr>
              <a:t>σκευή</a:t>
            </a:r>
            <a:r>
              <a:rPr lang="en-US" sz="1600" b="0" i="0" dirty="0">
                <a:solidFill>
                  <a:schemeClr val="tx2"/>
                </a:solidFill>
                <a:effectLst/>
              </a:rPr>
              <a:t> </a:t>
            </a:r>
            <a:r>
              <a:rPr lang="en-US" sz="1600" b="0" i="0" dirty="0" err="1">
                <a:solidFill>
                  <a:schemeClr val="tx2"/>
                </a:solidFill>
                <a:effectLst/>
              </a:rPr>
              <a:t>της</a:t>
            </a:r>
            <a:r>
              <a:rPr lang="en-US" sz="1600" b="0" i="0" dirty="0">
                <a:solidFill>
                  <a:schemeClr val="tx2"/>
                </a:solidFill>
                <a:effectLst/>
              </a:rPr>
              <a:t> </a:t>
            </a:r>
            <a:r>
              <a:rPr lang="en-US" sz="1600" b="0" i="0" dirty="0" err="1">
                <a:solidFill>
                  <a:schemeClr val="tx2"/>
                </a:solidFill>
                <a:effectLst/>
              </a:rPr>
              <a:t>στολής</a:t>
            </a:r>
            <a:r>
              <a:rPr lang="en-US" sz="1600" b="0" i="0" dirty="0">
                <a:solidFill>
                  <a:schemeClr val="tx2"/>
                </a:solidFill>
                <a:effectLst/>
              </a:rPr>
              <a:t> απα</a:t>
            </a:r>
            <a:r>
              <a:rPr lang="en-US" sz="1600" b="0" i="0" dirty="0" err="1">
                <a:solidFill>
                  <a:schemeClr val="tx2"/>
                </a:solidFill>
                <a:effectLst/>
              </a:rPr>
              <a:t>ιτεί</a:t>
            </a:r>
            <a:r>
              <a:rPr lang="en-US" sz="1600" b="0" i="0" dirty="0">
                <a:solidFill>
                  <a:schemeClr val="tx2"/>
                </a:solidFill>
                <a:effectLst/>
              </a:rPr>
              <a:t> και </a:t>
            </a:r>
            <a:r>
              <a:rPr lang="en-US" sz="1600" b="0" i="0" dirty="0" err="1">
                <a:solidFill>
                  <a:schemeClr val="tx2"/>
                </a:solidFill>
                <a:effectLst/>
              </a:rPr>
              <a:t>τέχνη</a:t>
            </a:r>
            <a:r>
              <a:rPr lang="en-US" sz="1600" b="0" i="0" dirty="0">
                <a:solidFill>
                  <a:schemeClr val="tx2"/>
                </a:solidFill>
                <a:effectLst/>
              </a:rPr>
              <a:t>, κα</a:t>
            </a:r>
            <a:r>
              <a:rPr lang="en-US" sz="1600" b="0" i="0" dirty="0" err="1">
                <a:solidFill>
                  <a:schemeClr val="tx2"/>
                </a:solidFill>
                <a:effectLst/>
              </a:rPr>
              <a:t>θώς</a:t>
            </a:r>
            <a:r>
              <a:rPr lang="en-US" sz="1600" b="0" i="0" dirty="0">
                <a:solidFill>
                  <a:schemeClr val="tx2"/>
                </a:solidFill>
                <a:effectLst/>
              </a:rPr>
              <a:t> </a:t>
            </a:r>
            <a:r>
              <a:rPr lang="en-US" sz="1600" b="0" i="0" dirty="0" err="1">
                <a:solidFill>
                  <a:schemeClr val="tx2"/>
                </a:solidFill>
                <a:effectLst/>
              </a:rPr>
              <a:t>μέχρι</a:t>
            </a:r>
            <a:r>
              <a:rPr lang="en-US" sz="1600" b="0" i="0" dirty="0">
                <a:solidFill>
                  <a:schemeClr val="tx2"/>
                </a:solidFill>
                <a:effectLst/>
              </a:rPr>
              <a:t> και </a:t>
            </a:r>
            <a:r>
              <a:rPr lang="en-US" sz="1600" b="0" i="0" dirty="0" err="1">
                <a:solidFill>
                  <a:schemeClr val="tx2"/>
                </a:solidFill>
                <a:effectLst/>
              </a:rPr>
              <a:t>σήμερ</a:t>
            </a:r>
            <a:r>
              <a:rPr lang="en-US" sz="1600" b="0" i="0" dirty="0">
                <a:solidFill>
                  <a:schemeClr val="tx2"/>
                </a:solidFill>
                <a:effectLst/>
              </a:rPr>
              <a:t>α ράβεται σχεδόν εξ’ ολοκλήρου στο χέρι.</a:t>
            </a:r>
          </a:p>
          <a:p>
            <a:pPr indent="-228600">
              <a:lnSpc>
                <a:spcPct val="90000"/>
              </a:lnSpc>
              <a:spcAft>
                <a:spcPts val="600"/>
              </a:spcAft>
              <a:buFont typeface="Arial" panose="020B0604020202020204" pitchFamily="34" charset="0"/>
              <a:buChar char="•"/>
            </a:pPr>
            <a:br>
              <a:rPr lang="en-US" sz="1100" b="0" i="0" dirty="0">
                <a:effectLst/>
              </a:rPr>
            </a:br>
            <a:endParaRPr lang="en-US" sz="1100" b="0" i="0" dirty="0">
              <a:effectLst/>
            </a:endParaRPr>
          </a:p>
        </p:txBody>
      </p:sp>
    </p:spTree>
    <p:extLst>
      <p:ext uri="{BB962C8B-B14F-4D97-AF65-F5344CB8AC3E}">
        <p14:creationId xmlns:p14="http://schemas.microsoft.com/office/powerpoint/2010/main" val="1322489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C836D9E-B9FB-89D0-1718-0E4A6E37BF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6" r="4396" b="1"/>
          <a:stretch/>
        </p:blipFill>
        <p:spPr bwMode="auto">
          <a:xfrm>
            <a:off x="321733" y="321733"/>
            <a:ext cx="11548534" cy="6214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73937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6146" name="Picture 2" descr="Τι συμβολίζει η Ελληνική Στολή του Εύζωνα;">
            <a:extLst>
              <a:ext uri="{FF2B5EF4-FFF2-40B4-BE49-F238E27FC236}">
                <a16:creationId xmlns:a16="http://schemas.microsoft.com/office/drawing/2014/main" id="{28DD5FF0-CF1F-29C3-E823-FF20A0D0FE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44" r="6275" b="1"/>
          <a:stretch/>
        </p:blipFill>
        <p:spPr bwMode="auto">
          <a:xfrm>
            <a:off x="321733" y="321733"/>
            <a:ext cx="11548534" cy="6214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45377"/>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80" name="Rectangle 717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a:extLst>
              <a:ext uri="{FF2B5EF4-FFF2-40B4-BE49-F238E27FC236}">
                <a16:creationId xmlns:a16="http://schemas.microsoft.com/office/drawing/2014/main" id="{025C0ADB-1B98-E7FE-D555-4F3B793C46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882" b="-1"/>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7182" name="Rectangle 718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103EFDAA-C71D-B9F9-BBBB-511CBC82FD91}"/>
              </a:ext>
            </a:extLst>
          </p:cNvPr>
          <p:cNvSpPr txBox="1"/>
          <p:nvPr/>
        </p:nvSpPr>
        <p:spPr>
          <a:xfrm>
            <a:off x="7531610" y="904875"/>
            <a:ext cx="3822189" cy="5272088"/>
          </a:xfrm>
          <a:prstGeom prst="rect">
            <a:avLst/>
          </a:prstGeom>
        </p:spPr>
        <p:txBody>
          <a:bodyPr vert="horz" lIns="91440" tIns="45720" rIns="91440" bIns="45720" rtlCol="0">
            <a:normAutofit fontScale="85000" lnSpcReduction="10000"/>
          </a:bodyPr>
          <a:lstStyle/>
          <a:p>
            <a:pPr indent="-228600" fontAlgn="base">
              <a:lnSpc>
                <a:spcPct val="90000"/>
              </a:lnSpc>
              <a:spcAft>
                <a:spcPts val="600"/>
              </a:spcAft>
              <a:buFont typeface="Arial" panose="020B0604020202020204" pitchFamily="34" charset="0"/>
              <a:buChar char="•"/>
            </a:pPr>
            <a:r>
              <a:rPr lang="en-US" b="1" i="0" dirty="0" err="1">
                <a:solidFill>
                  <a:schemeClr val="tx2"/>
                </a:solidFill>
                <a:effectLst/>
              </a:rPr>
              <a:t>Το</a:t>
            </a:r>
            <a:r>
              <a:rPr lang="en-US" b="1" i="0" dirty="0">
                <a:solidFill>
                  <a:schemeClr val="tx2"/>
                </a:solidFill>
                <a:effectLst/>
              </a:rPr>
              <a:t> </a:t>
            </a:r>
            <a:r>
              <a:rPr lang="en-US" b="1" i="0" dirty="0" err="1">
                <a:solidFill>
                  <a:schemeClr val="tx2"/>
                </a:solidFill>
                <a:effectLst/>
              </a:rPr>
              <a:t>φάριο</a:t>
            </a:r>
            <a:endParaRPr lang="en-US" b="1" i="0" dirty="0">
              <a:solidFill>
                <a:schemeClr val="tx2"/>
              </a:solidFill>
              <a:effectLst/>
            </a:endParaRPr>
          </a:p>
          <a:p>
            <a:pPr indent="-228600" fontAlgn="base">
              <a:lnSpc>
                <a:spcPct val="90000"/>
              </a:lnSpc>
              <a:spcAft>
                <a:spcPts val="600"/>
              </a:spcAft>
              <a:buFont typeface="Arial" panose="020B0604020202020204" pitchFamily="34" charset="0"/>
              <a:buChar char="•"/>
            </a:pPr>
            <a:endParaRPr lang="en-US" b="0" i="0" dirty="0">
              <a:solidFill>
                <a:schemeClr val="tx2"/>
              </a:solidFill>
              <a:effectLst/>
            </a:endParaRPr>
          </a:p>
          <a:p>
            <a:pPr indent="-228600" fontAlgn="base">
              <a:lnSpc>
                <a:spcPct val="90000"/>
              </a:lnSpc>
              <a:spcAft>
                <a:spcPts val="600"/>
              </a:spcAft>
              <a:buFont typeface="Arial" panose="020B0604020202020204" pitchFamily="34" charset="0"/>
              <a:buChar char="•"/>
            </a:pPr>
            <a:r>
              <a:rPr lang="en-US" b="0" i="0" dirty="0">
                <a:solidFill>
                  <a:schemeClr val="tx2"/>
                </a:solidFill>
                <a:effectLst/>
              </a:rPr>
              <a:t>   </a:t>
            </a:r>
            <a:r>
              <a:rPr lang="en-US" b="0" i="0" dirty="0" err="1">
                <a:solidFill>
                  <a:schemeClr val="tx2"/>
                </a:solidFill>
                <a:effectLst/>
              </a:rPr>
              <a:t>Ξεκινώντ</a:t>
            </a:r>
            <a:r>
              <a:rPr lang="en-US" b="0" i="0" dirty="0">
                <a:solidFill>
                  <a:schemeClr val="tx2"/>
                </a:solidFill>
                <a:effectLst/>
              </a:rPr>
              <a:t>ας από την κορυφή, ο Εύζωνας φοράει το φάριο.</a:t>
            </a:r>
            <a:r>
              <a:rPr lang="en-US" b="1" i="0" dirty="0">
                <a:solidFill>
                  <a:schemeClr val="tx2"/>
                </a:solidFill>
                <a:effectLst/>
              </a:rPr>
              <a:t> </a:t>
            </a:r>
            <a:r>
              <a:rPr lang="en-US" i="0" dirty="0" err="1">
                <a:solidFill>
                  <a:schemeClr val="tx2"/>
                </a:solidFill>
                <a:effectLst/>
              </a:rPr>
              <a:t>Είν</a:t>
            </a:r>
            <a:r>
              <a:rPr lang="en-US" i="0" dirty="0">
                <a:solidFill>
                  <a:schemeClr val="tx2"/>
                </a:solidFill>
                <a:effectLst/>
              </a:rPr>
              <a:t>αι το καπέλο του Εύζωνα το οποίο είναι κόκκινο και κατασκευάζεται από τσόχα. </a:t>
            </a:r>
            <a:r>
              <a:rPr lang="en-US" i="0" dirty="0" err="1">
                <a:solidFill>
                  <a:schemeClr val="tx2"/>
                </a:solidFill>
                <a:effectLst/>
              </a:rPr>
              <a:t>Έχει</a:t>
            </a:r>
            <a:r>
              <a:rPr lang="en-US" i="0" dirty="0">
                <a:solidFill>
                  <a:schemeClr val="tx2"/>
                </a:solidFill>
                <a:effectLst/>
              </a:rPr>
              <a:t> </a:t>
            </a:r>
            <a:r>
              <a:rPr lang="en-US" i="0" dirty="0" err="1">
                <a:solidFill>
                  <a:schemeClr val="tx2"/>
                </a:solidFill>
                <a:effectLst/>
              </a:rPr>
              <a:t>μι</a:t>
            </a:r>
            <a:r>
              <a:rPr lang="en-US" i="0" dirty="0">
                <a:solidFill>
                  <a:schemeClr val="tx2"/>
                </a:solidFill>
                <a:effectLst/>
              </a:rPr>
              <a:t>α μαύρη φούντα φτιαγμένη από μετάξι και στη θέση </a:t>
            </a:r>
            <a:r>
              <a:rPr lang="en-US" b="0" i="0" dirty="0">
                <a:solidFill>
                  <a:schemeClr val="tx2"/>
                </a:solidFill>
                <a:effectLst/>
              </a:rPr>
              <a:t>του μετώπου υπάρχει το ελληνικό εθνόσημο ,παλαιότερα στο κέντρο του υπήρχε η βασιλική κορώνα. </a:t>
            </a:r>
            <a:r>
              <a:rPr lang="en-US" b="0" i="0" dirty="0" err="1">
                <a:solidFill>
                  <a:schemeClr val="tx2"/>
                </a:solidFill>
                <a:effectLst/>
              </a:rPr>
              <a:t>Θεωρείτ</a:t>
            </a:r>
            <a:r>
              <a:rPr lang="en-US" b="0" i="0" dirty="0">
                <a:solidFill>
                  <a:schemeClr val="tx2"/>
                </a:solidFill>
                <a:effectLst/>
              </a:rPr>
              <a:t>αι ότι με το σχήμα που έχει η φούντα συμβολίζει το δάκρυ του Χριστού στη Σταύρωση. Μπ</a:t>
            </a:r>
            <a:r>
              <a:rPr lang="en-US" b="0" i="0" dirty="0" err="1">
                <a:solidFill>
                  <a:schemeClr val="tx2"/>
                </a:solidFill>
                <a:effectLst/>
              </a:rPr>
              <a:t>ορεί</a:t>
            </a:r>
            <a:r>
              <a:rPr lang="en-US" b="0" i="0" dirty="0">
                <a:solidFill>
                  <a:schemeClr val="tx2"/>
                </a:solidFill>
                <a:effectLst/>
              </a:rPr>
              <a:t> να πα</a:t>
            </a:r>
            <a:r>
              <a:rPr lang="en-US" b="0" i="0" dirty="0" err="1">
                <a:solidFill>
                  <a:schemeClr val="tx2"/>
                </a:solidFill>
                <a:effectLst/>
              </a:rPr>
              <a:t>ρομοιάζετ</a:t>
            </a:r>
            <a:r>
              <a:rPr lang="en-US" b="0" i="0" dirty="0">
                <a:solidFill>
                  <a:schemeClr val="tx2"/>
                </a:solidFill>
                <a:effectLst/>
              </a:rPr>
              <a:t>αι πολλές φορές με το τουρκικό φέσι αλλά έχει πολλές διαφορές.</a:t>
            </a:r>
          </a:p>
          <a:p>
            <a:pPr indent="-228600" fontAlgn="base">
              <a:lnSpc>
                <a:spcPct val="90000"/>
              </a:lnSpc>
              <a:spcAft>
                <a:spcPts val="600"/>
              </a:spcAft>
              <a:buFont typeface="Arial" panose="020B0604020202020204" pitchFamily="34" charset="0"/>
              <a:buChar char="•"/>
            </a:pPr>
            <a:endParaRPr lang="en-US" dirty="0">
              <a:solidFill>
                <a:schemeClr val="tx2"/>
              </a:solidFill>
            </a:endParaRPr>
          </a:p>
          <a:p>
            <a:pPr indent="-228600" fontAlgn="base">
              <a:lnSpc>
                <a:spcPct val="90000"/>
              </a:lnSpc>
              <a:spcAft>
                <a:spcPts val="600"/>
              </a:spcAft>
              <a:buFont typeface="Arial" panose="020B0604020202020204" pitchFamily="34" charset="0"/>
              <a:buChar char="•"/>
            </a:pPr>
            <a:r>
              <a:rPr lang="en-US" b="1" i="0" dirty="0">
                <a:solidFill>
                  <a:schemeClr val="tx2"/>
                </a:solidFill>
                <a:effectLst/>
              </a:rPr>
              <a:t> </a:t>
            </a:r>
            <a:r>
              <a:rPr lang="en-US" b="1" i="0" dirty="0" err="1">
                <a:solidFill>
                  <a:schemeClr val="tx2"/>
                </a:solidFill>
                <a:effectLst/>
              </a:rPr>
              <a:t>Το</a:t>
            </a:r>
            <a:r>
              <a:rPr lang="en-US" b="1" i="0" dirty="0">
                <a:solidFill>
                  <a:schemeClr val="tx2"/>
                </a:solidFill>
                <a:effectLst/>
              </a:rPr>
              <a:t> π</a:t>
            </a:r>
            <a:r>
              <a:rPr lang="en-US" b="1" i="0" dirty="0" err="1">
                <a:solidFill>
                  <a:schemeClr val="tx2"/>
                </a:solidFill>
                <a:effectLst/>
              </a:rPr>
              <a:t>ουκάμισο</a:t>
            </a:r>
            <a:endParaRPr lang="en-US" b="1" i="0" dirty="0">
              <a:solidFill>
                <a:schemeClr val="tx2"/>
              </a:solidFill>
              <a:effectLst/>
            </a:endParaRPr>
          </a:p>
          <a:p>
            <a:pPr indent="-228600" fontAlgn="base">
              <a:lnSpc>
                <a:spcPct val="90000"/>
              </a:lnSpc>
              <a:spcAft>
                <a:spcPts val="600"/>
              </a:spcAft>
              <a:buFont typeface="Arial" panose="020B0604020202020204" pitchFamily="34" charset="0"/>
              <a:buChar char="•"/>
            </a:pPr>
            <a:endParaRPr lang="en-US" b="0" i="0" dirty="0">
              <a:solidFill>
                <a:schemeClr val="tx2"/>
              </a:solidFill>
              <a:effectLst/>
            </a:endParaRPr>
          </a:p>
          <a:p>
            <a:pPr indent="-228600" fontAlgn="base">
              <a:lnSpc>
                <a:spcPct val="90000"/>
              </a:lnSpc>
              <a:spcAft>
                <a:spcPts val="600"/>
              </a:spcAft>
              <a:buFont typeface="Arial" panose="020B0604020202020204" pitchFamily="34" charset="0"/>
              <a:buChar char="•"/>
            </a:pPr>
            <a:r>
              <a:rPr lang="en-US" b="0" i="0" dirty="0">
                <a:solidFill>
                  <a:schemeClr val="tx2"/>
                </a:solidFill>
                <a:effectLst/>
              </a:rPr>
              <a:t>Ο </a:t>
            </a:r>
            <a:r>
              <a:rPr lang="en-US" b="0" i="0" dirty="0" err="1">
                <a:solidFill>
                  <a:schemeClr val="tx2"/>
                </a:solidFill>
                <a:effectLst/>
              </a:rPr>
              <a:t>Εύζων</a:t>
            </a:r>
            <a:r>
              <a:rPr lang="en-US" b="0" i="0" dirty="0">
                <a:solidFill>
                  <a:schemeClr val="tx2"/>
                </a:solidFill>
                <a:effectLst/>
              </a:rPr>
              <a:t>ας φοράει λευκό πουκάμισο ή αλλιώς τον υποδήτη, χρώμα το οποίο ούτως </a:t>
            </a:r>
            <a:r>
              <a:rPr lang="el-GR" b="0" i="0" dirty="0">
                <a:solidFill>
                  <a:schemeClr val="tx2"/>
                </a:solidFill>
                <a:effectLst/>
              </a:rPr>
              <a:t>ή</a:t>
            </a:r>
            <a:r>
              <a:rPr lang="en-US" b="0" i="0" dirty="0">
                <a:solidFill>
                  <a:schemeClr val="tx2"/>
                </a:solidFill>
                <a:effectLst/>
              </a:rPr>
              <a:t> άλλως κυριαρχεί στη στολή του. </a:t>
            </a:r>
            <a:r>
              <a:rPr lang="en-US" b="0" i="0" dirty="0" err="1">
                <a:solidFill>
                  <a:schemeClr val="tx2"/>
                </a:solidFill>
                <a:effectLst/>
              </a:rPr>
              <a:t>Κι</a:t>
            </a:r>
            <a:r>
              <a:rPr lang="en-US" b="0" i="0" dirty="0">
                <a:solidFill>
                  <a:schemeClr val="tx2"/>
                </a:solidFill>
                <a:effectLst/>
              </a:rPr>
              <a:t> α</a:t>
            </a:r>
            <a:r>
              <a:rPr lang="en-US" b="0" i="0" dirty="0" err="1">
                <a:solidFill>
                  <a:schemeClr val="tx2"/>
                </a:solidFill>
                <a:effectLst/>
              </a:rPr>
              <a:t>υτό</a:t>
            </a:r>
            <a:r>
              <a:rPr lang="en-US" b="0" i="0" dirty="0">
                <a:solidFill>
                  <a:schemeClr val="tx2"/>
                </a:solidFill>
                <a:effectLst/>
              </a:rPr>
              <a:t> </a:t>
            </a:r>
            <a:r>
              <a:rPr lang="en-US" b="0" i="0" dirty="0" err="1">
                <a:solidFill>
                  <a:schemeClr val="tx2"/>
                </a:solidFill>
                <a:effectLst/>
              </a:rPr>
              <a:t>γι</a:t>
            </a:r>
            <a:r>
              <a:rPr lang="en-US" b="0" i="0" dirty="0">
                <a:solidFill>
                  <a:schemeClr val="tx2"/>
                </a:solidFill>
                <a:effectLst/>
              </a:rPr>
              <a:t>ατί με αυτό το χρώμα θεωρείται ότι συμβολίζεται </a:t>
            </a:r>
            <a:r>
              <a:rPr lang="en-US" b="1" i="0" dirty="0">
                <a:solidFill>
                  <a:schemeClr val="tx2"/>
                </a:solidFill>
                <a:effectLst/>
              </a:rPr>
              <a:t>η αγνότητα των εθνικών αγώνων</a:t>
            </a:r>
            <a:r>
              <a:rPr lang="en-US" b="0" i="0" dirty="0">
                <a:solidFill>
                  <a:schemeClr val="tx2"/>
                </a:solidFill>
                <a:effectLst/>
              </a:rPr>
              <a:t>. </a:t>
            </a:r>
            <a:r>
              <a:rPr lang="en-US" b="0" i="0" dirty="0" err="1">
                <a:solidFill>
                  <a:schemeClr val="tx2"/>
                </a:solidFill>
                <a:effectLst/>
              </a:rPr>
              <a:t>Το</a:t>
            </a:r>
            <a:r>
              <a:rPr lang="en-US" b="0" i="0" dirty="0">
                <a:solidFill>
                  <a:schemeClr val="tx2"/>
                </a:solidFill>
                <a:effectLst/>
              </a:rPr>
              <a:t> χαρα</a:t>
            </a:r>
            <a:r>
              <a:rPr lang="en-US" b="0" i="0" dirty="0" err="1">
                <a:solidFill>
                  <a:schemeClr val="tx2"/>
                </a:solidFill>
                <a:effectLst/>
              </a:rPr>
              <a:t>κτηριστικό</a:t>
            </a:r>
            <a:r>
              <a:rPr lang="en-US" b="0" i="0" dirty="0">
                <a:solidFill>
                  <a:schemeClr val="tx2"/>
                </a:solidFill>
                <a:effectLst/>
              </a:rPr>
              <a:t> </a:t>
            </a:r>
            <a:r>
              <a:rPr lang="en-US" b="0" i="0" dirty="0" err="1">
                <a:solidFill>
                  <a:schemeClr val="tx2"/>
                </a:solidFill>
                <a:effectLst/>
              </a:rPr>
              <a:t>του</a:t>
            </a:r>
            <a:r>
              <a:rPr lang="en-US" b="0" i="0" dirty="0">
                <a:solidFill>
                  <a:schemeClr val="tx2"/>
                </a:solidFill>
                <a:effectLst/>
              </a:rPr>
              <a:t> π</a:t>
            </a:r>
            <a:r>
              <a:rPr lang="en-US" b="0" i="0" dirty="0" err="1">
                <a:solidFill>
                  <a:schemeClr val="tx2"/>
                </a:solidFill>
                <a:effectLst/>
              </a:rPr>
              <a:t>ουκ</a:t>
            </a:r>
            <a:r>
              <a:rPr lang="en-US" b="0" i="0" dirty="0">
                <a:solidFill>
                  <a:schemeClr val="tx2"/>
                </a:solidFill>
                <a:effectLst/>
              </a:rPr>
              <a:t>αμίσου είναι ότι έχει μεγάλο άνοιγμα στα μανίκια.</a:t>
            </a:r>
          </a:p>
          <a:p>
            <a:pPr indent="-228600" fontAlgn="base">
              <a:lnSpc>
                <a:spcPct val="90000"/>
              </a:lnSpc>
              <a:spcAft>
                <a:spcPts val="600"/>
              </a:spcAft>
              <a:buFont typeface="Arial" panose="020B0604020202020204" pitchFamily="34" charset="0"/>
              <a:buChar char="•"/>
            </a:pPr>
            <a:endParaRPr lang="en-US" sz="1100" b="0" i="0" dirty="0">
              <a:effectLst/>
            </a:endParaRPr>
          </a:p>
        </p:txBody>
      </p:sp>
    </p:spTree>
    <p:extLst>
      <p:ext uri="{BB962C8B-B14F-4D97-AF65-F5344CB8AC3E}">
        <p14:creationId xmlns:p14="http://schemas.microsoft.com/office/powerpoint/2010/main" val="1593435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5" name="Rectangle 411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7" name="Rectangle 4116">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9" name="Rectangle 4118">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1" name="Rectangle 412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a:extLst>
              <a:ext uri="{FF2B5EF4-FFF2-40B4-BE49-F238E27FC236}">
                <a16:creationId xmlns:a16="http://schemas.microsoft.com/office/drawing/2014/main" id="{2E039C9D-F5A9-BCA6-44C5-49E0B1CA2C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86" b="13151"/>
          <a:stretch/>
        </p:blipFill>
        <p:spPr bwMode="auto">
          <a:xfrm>
            <a:off x="457200" y="457200"/>
            <a:ext cx="112776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265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7" name="Rectangle 5126">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8" name="Rectangle 5128">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BA0D059-9AD2-92FA-14A5-5CE44F2D4BE8}"/>
              </a:ext>
            </a:extLst>
          </p:cNvPr>
          <p:cNvSpPr txBox="1"/>
          <p:nvPr/>
        </p:nvSpPr>
        <p:spPr>
          <a:xfrm>
            <a:off x="-30056" y="142875"/>
            <a:ext cx="4325831" cy="5959813"/>
          </a:xfrm>
          <a:prstGeom prst="rect">
            <a:avLst/>
          </a:prstGeom>
        </p:spPr>
        <p:txBody>
          <a:bodyPr vert="horz" lIns="91440" tIns="45720" rIns="91440" bIns="45720" rtlCol="0">
            <a:normAutofit/>
          </a:bodyPr>
          <a:lstStyle/>
          <a:p>
            <a:pPr indent="-228600" fontAlgn="base">
              <a:lnSpc>
                <a:spcPct val="90000"/>
              </a:lnSpc>
              <a:spcAft>
                <a:spcPts val="600"/>
              </a:spcAft>
              <a:buFont typeface="Arial" panose="020B0604020202020204" pitchFamily="34" charset="0"/>
              <a:buChar char="•"/>
            </a:pPr>
            <a:r>
              <a:rPr lang="en-US" b="1" i="0" dirty="0">
                <a:solidFill>
                  <a:schemeClr val="tx2"/>
                </a:solidFill>
                <a:effectLst/>
              </a:rPr>
              <a:t>Η </a:t>
            </a:r>
            <a:r>
              <a:rPr lang="en-US" b="1" i="0" dirty="0" err="1">
                <a:solidFill>
                  <a:schemeClr val="tx2"/>
                </a:solidFill>
                <a:effectLst/>
              </a:rPr>
              <a:t>φέρμελη</a:t>
            </a:r>
            <a:endParaRPr lang="en-US" b="1" i="0" dirty="0">
              <a:solidFill>
                <a:schemeClr val="tx2"/>
              </a:solidFill>
              <a:effectLst/>
            </a:endParaRPr>
          </a:p>
          <a:p>
            <a:pPr indent="-228600" fontAlgn="base">
              <a:lnSpc>
                <a:spcPct val="90000"/>
              </a:lnSpc>
              <a:spcAft>
                <a:spcPts val="600"/>
              </a:spcAft>
              <a:buFont typeface="Arial" panose="020B0604020202020204" pitchFamily="34" charset="0"/>
              <a:buChar char="•"/>
            </a:pPr>
            <a:endParaRPr lang="en-US" b="1" dirty="0">
              <a:solidFill>
                <a:schemeClr val="tx2"/>
              </a:solidFill>
            </a:endParaRPr>
          </a:p>
          <a:p>
            <a:pPr fontAlgn="base">
              <a:lnSpc>
                <a:spcPct val="90000"/>
              </a:lnSpc>
              <a:spcAft>
                <a:spcPts val="600"/>
              </a:spcAft>
            </a:pPr>
            <a:r>
              <a:rPr lang="en-US" b="0" i="0" dirty="0">
                <a:solidFill>
                  <a:schemeClr val="tx2"/>
                </a:solidFill>
                <a:effectLst/>
              </a:rPr>
              <a:t>             Η </a:t>
            </a:r>
            <a:r>
              <a:rPr lang="en-US" b="0" i="0" dirty="0" err="1">
                <a:solidFill>
                  <a:schemeClr val="tx2"/>
                </a:solidFill>
                <a:effectLst/>
              </a:rPr>
              <a:t>φέρμελη</a:t>
            </a:r>
            <a:r>
              <a:rPr lang="en-US" b="0" i="0" dirty="0">
                <a:solidFill>
                  <a:schemeClr val="tx2"/>
                </a:solidFill>
                <a:effectLst/>
              </a:rPr>
              <a:t> </a:t>
            </a:r>
            <a:r>
              <a:rPr lang="en-US" b="0" i="0" dirty="0" err="1">
                <a:solidFill>
                  <a:schemeClr val="tx2"/>
                </a:solidFill>
                <a:effectLst/>
              </a:rPr>
              <a:t>είν</a:t>
            </a:r>
            <a:r>
              <a:rPr lang="en-US" b="0" i="0" dirty="0">
                <a:solidFill>
                  <a:schemeClr val="tx2"/>
                </a:solidFill>
                <a:effectLst/>
              </a:rPr>
              <a:t>αι το γιλέκο του Εύζωνα το οποίο μάλιστα για να κατασκευαστεί χρειάζονται περίπου έξι μήνες καθώς η ύφανση είναι τόσο πυκνή ώστε να είναι δύσκολο να την τρυπήσει το σπαθί του εχθρού.. </a:t>
            </a:r>
            <a:r>
              <a:rPr lang="en-US" b="0" i="0" dirty="0" err="1">
                <a:solidFill>
                  <a:schemeClr val="tx2"/>
                </a:solidFill>
                <a:effectLst/>
              </a:rPr>
              <a:t>Γι</a:t>
            </a:r>
            <a:r>
              <a:rPr lang="en-US" b="0" i="0" dirty="0">
                <a:solidFill>
                  <a:schemeClr val="tx2"/>
                </a:solidFill>
                <a:effectLst/>
              </a:rPr>
              <a:t>’ α</a:t>
            </a:r>
            <a:r>
              <a:rPr lang="en-US" b="0" i="0" dirty="0" err="1">
                <a:solidFill>
                  <a:schemeClr val="tx2"/>
                </a:solidFill>
                <a:effectLst/>
              </a:rPr>
              <a:t>υτό</a:t>
            </a:r>
            <a:r>
              <a:rPr lang="en-US" b="0" i="0" dirty="0">
                <a:solidFill>
                  <a:schemeClr val="tx2"/>
                </a:solidFill>
                <a:effectLst/>
              </a:rPr>
              <a:t> και </a:t>
            </a:r>
            <a:r>
              <a:rPr lang="en-US" b="0" i="0" dirty="0" err="1">
                <a:solidFill>
                  <a:schemeClr val="tx2"/>
                </a:solidFill>
                <a:effectLst/>
              </a:rPr>
              <a:t>θεωρείτ</a:t>
            </a:r>
            <a:r>
              <a:rPr lang="en-US" b="0" i="0" dirty="0">
                <a:solidFill>
                  <a:schemeClr val="tx2"/>
                </a:solidFill>
                <a:effectLst/>
              </a:rPr>
              <a:t>αι ότι είναι το δυσκολότερο κομμάτι της ενδυμασίας όσον αφορά την κατασκευή του.</a:t>
            </a:r>
            <a:r>
              <a:rPr lang="en-US" i="0" dirty="0">
                <a:solidFill>
                  <a:schemeClr val="tx2"/>
                </a:solidFill>
                <a:effectLst/>
              </a:rPr>
              <a:t> </a:t>
            </a:r>
            <a:r>
              <a:rPr lang="en-US" i="0" dirty="0" err="1">
                <a:solidFill>
                  <a:schemeClr val="tx2"/>
                </a:solidFill>
                <a:effectLst/>
              </a:rPr>
              <a:t>Στη</a:t>
            </a:r>
            <a:r>
              <a:rPr lang="en-US" i="0" dirty="0">
                <a:solidFill>
                  <a:schemeClr val="tx2"/>
                </a:solidFill>
                <a:effectLst/>
              </a:rPr>
              <a:t> </a:t>
            </a:r>
            <a:r>
              <a:rPr lang="en-US" i="0" dirty="0" err="1">
                <a:solidFill>
                  <a:schemeClr val="tx2"/>
                </a:solidFill>
                <a:effectLst/>
              </a:rPr>
              <a:t>φέρμελη</a:t>
            </a:r>
            <a:r>
              <a:rPr lang="en-US" i="0" dirty="0">
                <a:solidFill>
                  <a:schemeClr val="tx2"/>
                </a:solidFill>
                <a:effectLst/>
              </a:rPr>
              <a:t> υπ</a:t>
            </a:r>
            <a:r>
              <a:rPr lang="en-US" i="0" dirty="0" err="1">
                <a:solidFill>
                  <a:schemeClr val="tx2"/>
                </a:solidFill>
                <a:effectLst/>
              </a:rPr>
              <a:t>άρχουν</a:t>
            </a:r>
            <a:r>
              <a:rPr lang="en-US" i="0" dirty="0">
                <a:solidFill>
                  <a:schemeClr val="tx2"/>
                </a:solidFill>
                <a:effectLst/>
              </a:rPr>
              <a:t> επ</a:t>
            </a:r>
            <a:r>
              <a:rPr lang="en-US" i="0" dirty="0" err="1">
                <a:solidFill>
                  <a:schemeClr val="tx2"/>
                </a:solidFill>
                <a:effectLst/>
              </a:rPr>
              <a:t>ίχρυσ</a:t>
            </a:r>
            <a:r>
              <a:rPr lang="en-US" i="0" dirty="0">
                <a:solidFill>
                  <a:schemeClr val="tx2"/>
                </a:solidFill>
                <a:effectLst/>
              </a:rPr>
              <a:t>α αλλά και λευκά νήματα </a:t>
            </a:r>
            <a:r>
              <a:rPr lang="en-US" b="0" i="0" dirty="0">
                <a:solidFill>
                  <a:schemeClr val="tx2"/>
                </a:solidFill>
                <a:effectLst/>
              </a:rPr>
              <a:t>με διάφορα σχέδια λαογραφικής σημασίας. Μπ</a:t>
            </a:r>
            <a:r>
              <a:rPr lang="en-US" b="0" i="0" dirty="0" err="1">
                <a:solidFill>
                  <a:schemeClr val="tx2"/>
                </a:solidFill>
                <a:effectLst/>
              </a:rPr>
              <a:t>ορεί</a:t>
            </a:r>
            <a:r>
              <a:rPr lang="en-US" b="0" i="0" dirty="0">
                <a:solidFill>
                  <a:schemeClr val="tx2"/>
                </a:solidFill>
                <a:effectLst/>
              </a:rPr>
              <a:t> να παρα</a:t>
            </a:r>
            <a:r>
              <a:rPr lang="en-US" b="0" i="0" dirty="0" err="1">
                <a:solidFill>
                  <a:schemeClr val="tx2"/>
                </a:solidFill>
                <a:effectLst/>
              </a:rPr>
              <a:t>τηρήσει</a:t>
            </a:r>
            <a:r>
              <a:rPr lang="en-US" b="0" i="0" dirty="0">
                <a:solidFill>
                  <a:schemeClr val="tx2"/>
                </a:solidFill>
                <a:effectLst/>
              </a:rPr>
              <a:t> κα</a:t>
            </a:r>
            <a:r>
              <a:rPr lang="en-US" b="0" i="0" dirty="0" err="1">
                <a:solidFill>
                  <a:schemeClr val="tx2"/>
                </a:solidFill>
                <a:effectLst/>
              </a:rPr>
              <a:t>νείς</a:t>
            </a:r>
            <a:r>
              <a:rPr lang="en-US" b="0" i="0" dirty="0">
                <a:solidFill>
                  <a:schemeClr val="tx2"/>
                </a:solidFill>
                <a:effectLst/>
              </a:rPr>
              <a:t> </a:t>
            </a:r>
            <a:r>
              <a:rPr lang="en-US" b="0" i="0" dirty="0" err="1">
                <a:solidFill>
                  <a:schemeClr val="tx2"/>
                </a:solidFill>
                <a:effectLst/>
              </a:rPr>
              <a:t>ότι</a:t>
            </a:r>
            <a:r>
              <a:rPr lang="en-US" b="0" i="0" dirty="0">
                <a:solidFill>
                  <a:schemeClr val="tx2"/>
                </a:solidFill>
                <a:effectLst/>
              </a:rPr>
              <a:t> </a:t>
            </a:r>
            <a:r>
              <a:rPr lang="en-US" b="0" i="0" dirty="0" err="1">
                <a:solidFill>
                  <a:schemeClr val="tx2"/>
                </a:solidFill>
                <a:effectLst/>
              </a:rPr>
              <a:t>σχημ</a:t>
            </a:r>
            <a:r>
              <a:rPr lang="en-US" b="0" i="0" dirty="0">
                <a:solidFill>
                  <a:schemeClr val="tx2"/>
                </a:solidFill>
                <a:effectLst/>
              </a:rPr>
              <a:t>ατίζονται μεταξύ άλλων τα γράμματα Χ και Ο Τα οποία θεωρείται ότι αντιστοιχούν στις λέξεις Χριστιανός και Ορθόδοξος οι κίτρινες λωρίδες που υπάρχουν διευκρινίζουν τον βαθμό του Εύζωνα.  </a:t>
            </a:r>
            <a:r>
              <a:rPr lang="en-US" b="0" i="0" dirty="0" err="1">
                <a:solidFill>
                  <a:schemeClr val="tx2"/>
                </a:solidFill>
                <a:effectLst/>
              </a:rPr>
              <a:t>Δυο</a:t>
            </a:r>
            <a:r>
              <a:rPr lang="en-US" b="0" i="0" dirty="0">
                <a:solidFill>
                  <a:schemeClr val="tx2"/>
                </a:solidFill>
                <a:effectLst/>
              </a:rPr>
              <a:t> </a:t>
            </a:r>
            <a:r>
              <a:rPr lang="en-US" b="0" i="0" dirty="0" err="1">
                <a:solidFill>
                  <a:schemeClr val="tx2"/>
                </a:solidFill>
                <a:effectLst/>
              </a:rPr>
              <a:t>λωρίδες</a:t>
            </a:r>
            <a:r>
              <a:rPr lang="en-US" b="0" i="0" dirty="0">
                <a:solidFill>
                  <a:schemeClr val="tx2"/>
                </a:solidFill>
                <a:effectLst/>
              </a:rPr>
              <a:t> </a:t>
            </a:r>
            <a:r>
              <a:rPr lang="en-US" b="0" i="0" dirty="0" err="1">
                <a:solidFill>
                  <a:schemeClr val="tx2"/>
                </a:solidFill>
                <a:effectLst/>
              </a:rPr>
              <a:t>είν</a:t>
            </a:r>
            <a:r>
              <a:rPr lang="en-US" b="0" i="0" dirty="0">
                <a:solidFill>
                  <a:schemeClr val="tx2"/>
                </a:solidFill>
                <a:effectLst/>
              </a:rPr>
              <a:t>αι βαθμός του Λοχία και η μία είναι του Δεκανέα.</a:t>
            </a:r>
            <a:endParaRPr lang="en-US" i="0" dirty="0">
              <a:solidFill>
                <a:schemeClr val="tx2"/>
              </a:solidFill>
              <a:effectLst/>
            </a:endParaRPr>
          </a:p>
        </p:txBody>
      </p:sp>
      <p:pic>
        <p:nvPicPr>
          <p:cNvPr id="5122" name="Picture 2" descr="Πάτρα: Συγκλονίζουν οι γονείς του αδικοχαμένου Εύζωνα Σπύρου Θωμά – Η επιστολή που προκαλεί συγκίνηση!">
            <a:extLst>
              <a:ext uri="{FF2B5EF4-FFF2-40B4-BE49-F238E27FC236}">
                <a16:creationId xmlns:a16="http://schemas.microsoft.com/office/drawing/2014/main" id="{9BD91779-4E48-60B8-AAA5-BC02AD4B18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197" r="15696" b="-1"/>
          <a:stretch/>
        </p:blipFill>
        <p:spPr bwMode="auto">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6226696"/>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TotalTime>
  <Words>1174</Words>
  <Application>Microsoft Office PowerPoint</Application>
  <PresentationFormat>Ευρεία οθόνη</PresentationFormat>
  <Paragraphs>35</Paragraphs>
  <Slides>13</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13</vt:i4>
      </vt:variant>
    </vt:vector>
  </HeadingPairs>
  <TitlesOfParts>
    <vt:vector size="17" baseType="lpstr">
      <vt:lpstr>Arial</vt:lpstr>
      <vt:lpstr>Calibri</vt:lpstr>
      <vt:lpstr>Calibri Light</vt:lpstr>
      <vt:lpstr>Θέμα του Office</vt:lpstr>
      <vt:lpstr>                                            Η ΣΤΟΛΗ ΤΟΥ ΕΥΖΩΝΑ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ΑΝΔΡΙΑΝΗ ΤΑΣΣΟΠΟΥΛΟΥ</dc:creator>
  <cp:lastModifiedBy>ΕΛΕΝΗ ΘΕΟΔΟΥΛΙΔΟΥ</cp:lastModifiedBy>
  <cp:revision>4</cp:revision>
  <cp:lastPrinted>2022-12-07T20:45:00Z</cp:lastPrinted>
  <dcterms:created xsi:type="dcterms:W3CDTF">2022-12-07T18:43:13Z</dcterms:created>
  <dcterms:modified xsi:type="dcterms:W3CDTF">2023-03-07T18:37:03Z</dcterms:modified>
</cp:coreProperties>
</file>